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</p:sldMasterIdLst>
  <p:notesMasterIdLst>
    <p:notesMasterId r:id="rId20"/>
  </p:notesMasterIdLst>
  <p:sldIdLst>
    <p:sldId id="327" r:id="rId2"/>
    <p:sldId id="314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A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908AD-4511-4DD3-B41A-E9F7025A7B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45D90-4AC2-4DF3-98DB-1B7A025E8B4B}" type="slidenum">
              <a:rPr lang="en-US"/>
              <a:pPr/>
              <a:t>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441E4-F737-4F6F-B1C2-2F8DD16EC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6DAD27-5FA8-4E4E-880C-B3EE89AC4841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0D0C-72BA-4A98-AA7B-12FE9C775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3BAD34-38D6-4131-B78C-C81BE7565E69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19C23-3E6C-4E84-9E3B-3F607772A8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6965-BD89-4DCC-905B-8407D2512284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211F0-0C02-4634-A1C7-5F2B0CA46A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049AF-DFCD-4BF2-9FBF-8054CD0165E2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68B85-3093-4F0C-BF7E-B2B4CCAF98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B3FE9F-5966-42CE-BBC1-A44E75B5681A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DB2513-B0B9-4EB6-89B1-77BCFDA0A4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98A7-D901-4677-87CC-E7EA6B32CB3D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B174-DA10-4F6A-A3D7-38C45F0308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97A9B-CB7B-4EC2-B226-384B96B710B2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11516-D524-4A1A-8842-826553AB5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340EF-078E-48D4-B54D-F0AF61BBC510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19BC9-6EA5-4D14-964B-2F6FD4A98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3330F-9627-4939-B4F9-B0E279F678B4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AF24-3A6F-4CD1-87A9-AD497C31D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A89AA9-AF30-49C2-8E61-42F68FF73F29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C99A-BE1F-4868-B63E-DF5A0467F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454545"/>
                </a:solidFill>
                <a:latin typeface="Times New Roman" pitchFamily="18" charset="0"/>
              </a:defRPr>
            </a:lvl1pPr>
          </a:lstStyle>
          <a:p>
            <a:fld id="{D73B72B5-F56D-46E0-90F1-2F4890724926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54545"/>
                </a:solidFill>
              </a:defRPr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262626"/>
                </a:solidFill>
                <a:latin typeface="Impact" pitchFamily="34" charset="0"/>
              </a:defRPr>
            </a:lvl1pPr>
          </a:lstStyle>
          <a:p>
            <a:fld id="{7A2D1046-EA50-42B6-AF72-ADFF9E5550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4" r:id="rId2"/>
    <p:sldLayoutId id="2147483802" r:id="rId3"/>
    <p:sldLayoutId id="2147483795" r:id="rId4"/>
    <p:sldLayoutId id="2147483803" r:id="rId5"/>
    <p:sldLayoutId id="2147483796" r:id="rId6"/>
    <p:sldLayoutId id="2147483797" r:id="rId7"/>
    <p:sldLayoutId id="2147483804" r:id="rId8"/>
    <p:sldLayoutId id="2147483798" r:id="rId9"/>
    <p:sldLayoutId id="2147483799" r:id="rId10"/>
    <p:sldLayoutId id="214748380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Process Framework Models: Capability maturity model (CMM), ISO 9000.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Phases in Software development –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requirement analysis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requirements elicitation(Intelligent information) for software</a:t>
            </a:r>
            <a:r>
              <a:rPr lang="en-US" dirty="0" smtClean="0"/>
              <a:t>, analysis principles, software prototyping, specification.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0"/>
            <a:ext cx="7848600" cy="1600200"/>
          </a:xfrm>
        </p:spPr>
        <p:txBody>
          <a:bodyPr/>
          <a:lstStyle/>
          <a:p>
            <a:pPr eaLnBrk="1" hangingPunct="1"/>
            <a:r>
              <a:rPr lang="en-US" dirty="0" smtClean="0"/>
              <a:t>Module II</a:t>
            </a: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33588"/>
            <a:ext cx="7543800" cy="2133600"/>
          </a:xfrm>
        </p:spPr>
        <p:txBody>
          <a:bodyPr/>
          <a:lstStyle/>
          <a:p>
            <a:pPr eaLnBrk="1" hangingPunct="1">
              <a:buNone/>
            </a:pP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D3257F-91E3-41E4-939F-621A0EC69B5C}" type="slidenum">
              <a:rPr lang="en-US" sz="1000">
                <a:solidFill>
                  <a:schemeClr val="tx1"/>
                </a:solidFill>
                <a:latin typeface="Helvetica" charset="0"/>
              </a:rPr>
              <a:pPr/>
              <a:t>2</a:t>
            </a:fld>
            <a:endParaRPr lang="en-US" sz="10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923925" y="2971800"/>
            <a:ext cx="7467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 dirty="0"/>
          </a:p>
          <a:p>
            <a:endParaRPr lang="en-US" sz="1400" i="1" dirty="0" smtClean="0">
              <a:solidFill>
                <a:schemeClr val="tx2"/>
              </a:solidFill>
              <a:latin typeface="Helvetica" charset="0"/>
            </a:endParaRPr>
          </a:p>
          <a:p>
            <a:pPr algn="r"/>
            <a:r>
              <a:rPr lang="en-US" sz="1400" i="1" dirty="0" err="1" smtClean="0">
                <a:solidFill>
                  <a:schemeClr val="tx2"/>
                </a:solidFill>
                <a:latin typeface="Helvetica" charset="0"/>
              </a:rPr>
              <a:t>Arunvinodh</a:t>
            </a:r>
            <a:r>
              <a:rPr lang="en-US" sz="1400" i="1" dirty="0" smtClean="0">
                <a:solidFill>
                  <a:schemeClr val="tx2"/>
                </a:solidFill>
                <a:latin typeface="Helvetica" charset="0"/>
              </a:rPr>
              <a:t> C</a:t>
            </a: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Helvetica" charset="0"/>
              </a:rPr>
              <a:t>AP, CSE</a:t>
            </a:r>
            <a:endParaRPr lang="en-US" sz="1400" b="1" dirty="0"/>
          </a:p>
          <a:p>
            <a:endParaRPr lang="en-US" sz="1800" b="1" i="1" dirty="0">
              <a:solidFill>
                <a:schemeClr val="tx2"/>
              </a:solidFill>
            </a:endParaRPr>
          </a:p>
          <a:p>
            <a:endParaRPr lang="en-US" sz="1400" dirty="0"/>
          </a:p>
          <a:p>
            <a:endParaRPr lang="en-US" sz="1200" dirty="0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04825" y="1296988"/>
            <a:ext cx="8305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/>
              <a:t>CS308 Software Engineering and Project </a:t>
            </a:r>
            <a:r>
              <a:rPr lang="en-US" sz="3200" b="1" dirty="0" smtClean="0"/>
              <a:t>Management</a:t>
            </a:r>
            <a:endParaRPr lang="en-US" sz="3000" i="1" dirty="0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239000" cy="1600200"/>
          </a:xfrm>
        </p:spPr>
        <p:txBody>
          <a:bodyPr/>
          <a:lstStyle/>
          <a:p>
            <a:r>
              <a:rPr lang="en-US" dirty="0" smtClean="0"/>
              <a:t>Phases in Software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 analysis - Module 2</a:t>
            </a:r>
          </a:p>
          <a:p>
            <a:r>
              <a:rPr lang="en-US" dirty="0" smtClean="0"/>
              <a:t>Planning phase - Module 3</a:t>
            </a:r>
          </a:p>
          <a:p>
            <a:r>
              <a:rPr lang="en-US" dirty="0" smtClean="0"/>
              <a:t>Coding phase - Module 4</a:t>
            </a:r>
          </a:p>
          <a:p>
            <a:r>
              <a:rPr lang="en-US" dirty="0" smtClean="0"/>
              <a:t>Maintenance phase - Module 5</a:t>
            </a:r>
          </a:p>
          <a:p>
            <a:r>
              <a:rPr lang="en-US" dirty="0" smtClean="0"/>
              <a:t>Project scheduling and tracking - Module 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239000" cy="1600200"/>
          </a:xfrm>
        </p:spPr>
        <p:txBody>
          <a:bodyPr/>
          <a:lstStyle/>
          <a:p>
            <a:r>
              <a:rPr lang="en-US" dirty="0" smtClean="0"/>
              <a:t>Requirement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543800" cy="3886200"/>
          </a:xfrm>
        </p:spPr>
        <p:txBody>
          <a:bodyPr/>
          <a:lstStyle/>
          <a:p>
            <a:r>
              <a:rPr lang="en-US" dirty="0" smtClean="0"/>
              <a:t>Related to the analysis of the system boundaries and the system characteristics. </a:t>
            </a:r>
          </a:p>
          <a:p>
            <a:r>
              <a:rPr lang="en-US" dirty="0" smtClean="0"/>
              <a:t>The requirements analysis/engineering involves </a:t>
            </a:r>
          </a:p>
          <a:p>
            <a:pPr lvl="1"/>
            <a:r>
              <a:rPr lang="en-US" dirty="0" smtClean="0"/>
              <a:t>requirements elicitation, </a:t>
            </a:r>
          </a:p>
          <a:p>
            <a:pPr lvl="1"/>
            <a:r>
              <a:rPr lang="en-US" dirty="0" smtClean="0"/>
              <a:t>documentation and </a:t>
            </a:r>
          </a:p>
          <a:p>
            <a:pPr lvl="1"/>
            <a:r>
              <a:rPr lang="en-US" dirty="0" smtClean="0"/>
              <a:t>maintenance of the requirements. </a:t>
            </a:r>
          </a:p>
          <a:p>
            <a:r>
              <a:rPr lang="en-US" dirty="0" smtClean="0"/>
              <a:t>Requirements engineering is a repeatable and systematic technique. </a:t>
            </a:r>
          </a:p>
          <a:p>
            <a:r>
              <a:rPr lang="en-US" dirty="0" smtClean="0"/>
              <a:t>In each and every phase of the requirements engineering lifecycle, the requirements are analyzed and evaluated </a:t>
            </a:r>
          </a:p>
          <a:p>
            <a:pPr lvl="1"/>
            <a:r>
              <a:rPr lang="en-US" dirty="0" smtClean="0"/>
              <a:t>to find the consistency and completeness of the requirements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239000" cy="1600200"/>
          </a:xfrm>
        </p:spPr>
        <p:txBody>
          <a:bodyPr/>
          <a:lstStyle/>
          <a:p>
            <a:r>
              <a:rPr lang="en-US" dirty="0" smtClean="0"/>
              <a:t>Requirement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543800" cy="38862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There are many problems due to usage of wrong requirements</a:t>
            </a:r>
          </a:p>
          <a:p>
            <a:pPr lvl="1"/>
            <a:r>
              <a:rPr lang="en-US" dirty="0" smtClean="0"/>
              <a:t>Delayed and </a:t>
            </a:r>
            <a:r>
              <a:rPr lang="en-US" dirty="0" smtClean="0">
                <a:solidFill>
                  <a:srgbClr val="FF0000"/>
                </a:solidFill>
              </a:rPr>
              <a:t>over budget </a:t>
            </a:r>
            <a:r>
              <a:rPr lang="en-US" dirty="0" smtClean="0"/>
              <a:t>projects.</a:t>
            </a:r>
          </a:p>
          <a:p>
            <a:pPr lvl="1"/>
            <a:r>
              <a:rPr lang="en-US" dirty="0" smtClean="0"/>
              <a:t>The product </a:t>
            </a:r>
            <a:r>
              <a:rPr lang="en-US" dirty="0" smtClean="0">
                <a:solidFill>
                  <a:srgbClr val="FF0000"/>
                </a:solidFill>
              </a:rPr>
              <a:t>does not reach </a:t>
            </a:r>
            <a:r>
              <a:rPr lang="en-US" dirty="0" smtClean="0"/>
              <a:t>the intended </a:t>
            </a:r>
            <a:r>
              <a:rPr lang="en-US" dirty="0" smtClean="0">
                <a:solidFill>
                  <a:srgbClr val="FF0000"/>
                </a:solidFill>
              </a:rPr>
              <a:t>purpose</a:t>
            </a:r>
            <a:r>
              <a:rPr lang="en-US" dirty="0" smtClean="0"/>
              <a:t>. 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customers</a:t>
            </a:r>
            <a:r>
              <a:rPr lang="en-US" dirty="0" smtClean="0"/>
              <a:t>, who are actually paying for the system, are </a:t>
            </a:r>
            <a:r>
              <a:rPr lang="en-US" dirty="0" smtClean="0">
                <a:solidFill>
                  <a:srgbClr val="FF0000"/>
                </a:solidFill>
              </a:rPr>
              <a:t>not satisfied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errors encountered in the development of the system, is the reason for the problems in using the system.</a:t>
            </a:r>
          </a:p>
          <a:p>
            <a:pPr lvl="1"/>
            <a:r>
              <a:rPr lang="en-US" dirty="0" smtClean="0"/>
              <a:t>The continuous use of such system makes it error prone, and thus increases the cost of the maintenance.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b="1" dirty="0" smtClean="0"/>
              <a:t>Requirements Engineering Process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961" t="6695" r="6977"/>
          <a:stretch>
            <a:fillRect/>
          </a:stretch>
        </p:blipFill>
        <p:spPr bwMode="auto">
          <a:xfrm>
            <a:off x="228600" y="609600"/>
            <a:ext cx="8382000" cy="4936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Feasibility study is based mainly on the necessity of the proposed system </a:t>
            </a:r>
          </a:p>
          <a:p>
            <a:pPr lvl="1"/>
            <a:r>
              <a:rPr lang="en-US" dirty="0" smtClean="0"/>
              <a:t>in the organization and the </a:t>
            </a:r>
          </a:p>
          <a:p>
            <a:pPr lvl="1"/>
            <a:r>
              <a:rPr lang="en-US" dirty="0" smtClean="0"/>
              <a:t>domain information of the system.</a:t>
            </a:r>
          </a:p>
          <a:p>
            <a:r>
              <a:rPr lang="en-US" dirty="0" smtClean="0"/>
              <a:t>This feasibility study helps the requirements engineers to answer the questions like</a:t>
            </a:r>
          </a:p>
          <a:p>
            <a:pPr lvl="2"/>
            <a:r>
              <a:rPr lang="en-US" dirty="0" smtClean="0"/>
              <a:t>Does the overall objectives of the organization is satisfied by the system?</a:t>
            </a:r>
            <a:endParaRPr lang="en-US" sz="1800" dirty="0" smtClean="0"/>
          </a:p>
          <a:p>
            <a:pPr lvl="2"/>
            <a:r>
              <a:rPr lang="en-US" dirty="0" smtClean="0"/>
              <a:t>Can the system be developed within the proposed budget and timeline?</a:t>
            </a:r>
            <a:endParaRPr lang="en-US" sz="1800" dirty="0" smtClean="0"/>
          </a:p>
          <a:p>
            <a:pPr lvl="2"/>
            <a:r>
              <a:rPr lang="en-US" dirty="0" smtClean="0"/>
              <a:t>Can the proposed system made to co-exist with the existing systems?</a:t>
            </a:r>
            <a:endParaRPr lang="en-US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elicitation for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elicitation is the process of gathering the requirements</a:t>
            </a:r>
          </a:p>
          <a:p>
            <a:r>
              <a:rPr lang="en-US" dirty="0" smtClean="0"/>
              <a:t>In this process the technical professional in the organization, </a:t>
            </a:r>
          </a:p>
          <a:p>
            <a:pPr lvl="1"/>
            <a:r>
              <a:rPr lang="en-US" dirty="0" smtClean="0"/>
              <a:t>like software developers and </a:t>
            </a:r>
          </a:p>
          <a:p>
            <a:pPr lvl="1"/>
            <a:r>
              <a:rPr lang="en-US" dirty="0" smtClean="0"/>
              <a:t>the system engineers, </a:t>
            </a:r>
          </a:p>
          <a:p>
            <a:pPr lvl="1"/>
            <a:r>
              <a:rPr lang="en-US" dirty="0" smtClean="0"/>
              <a:t>work together with the users of the system and the customers</a:t>
            </a:r>
          </a:p>
          <a:p>
            <a:r>
              <a:rPr lang="en-US" dirty="0" smtClean="0"/>
              <a:t>This process is useful in finding the problems that has to be solved.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elicitation for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problems include</a:t>
            </a:r>
          </a:p>
          <a:p>
            <a:pPr lvl="1"/>
            <a:r>
              <a:rPr lang="en-US" dirty="0" smtClean="0"/>
              <a:t>What the proposed system should provide?</a:t>
            </a:r>
          </a:p>
          <a:p>
            <a:pPr lvl="1"/>
            <a:r>
              <a:rPr lang="en-US" dirty="0" smtClean="0"/>
              <a:t>What are the expected services form the system?</a:t>
            </a:r>
          </a:p>
          <a:p>
            <a:pPr lvl="1"/>
            <a:r>
              <a:rPr lang="en-US" dirty="0" smtClean="0"/>
              <a:t>What are the required characteristics of the system?</a:t>
            </a:r>
          </a:p>
          <a:p>
            <a:pPr lvl="1"/>
            <a:r>
              <a:rPr lang="en-US" dirty="0" smtClean="0"/>
              <a:t>What are the required hardware and software constraints of the system?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486400"/>
            <a:ext cx="6781800" cy="685800"/>
          </a:xfrm>
        </p:spPr>
        <p:txBody>
          <a:bodyPr/>
          <a:lstStyle/>
          <a:p>
            <a:r>
              <a:rPr lang="en-US" sz="3600" dirty="0" smtClean="0"/>
              <a:t>Requirements elicitation Process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57200"/>
            <a:ext cx="7086600" cy="503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ground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analyst must understand the back ground and the domain knowledge of the application that is being developed.</a:t>
            </a:r>
          </a:p>
          <a:p>
            <a:r>
              <a:rPr lang="en-US" dirty="0" smtClean="0"/>
              <a:t>Example: If the system is developed for ATM, the developer should have some basic knowledge of how the ATM works.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the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activity of discovering the requirements by involving with the stakeholders and users.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activity includes the organizing of the requirements gathered from different sources.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Requirements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activity involves with the stakeholders and requirements engineers. </a:t>
            </a:r>
          </a:p>
          <a:p>
            <a:r>
              <a:rPr lang="en-US" dirty="0" smtClean="0"/>
              <a:t>This is used to solve the problems in the requirements that contradict the organization and business rules.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Prioritization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Discovering the important requirements by interacting with the stake holders and organize them in to most priority order.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Requirements 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activity involves checking the stake holder’s expectations on the system with the gathered requirements.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Elicitation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lvl="1"/>
            <a:r>
              <a:rPr lang="en-US" sz="2400" b="1" dirty="0" smtClean="0"/>
              <a:t>Interviews</a:t>
            </a:r>
          </a:p>
          <a:p>
            <a:pPr marL="273050" lvl="1"/>
            <a:r>
              <a:rPr lang="en-US" sz="2400" b="1" dirty="0" smtClean="0"/>
              <a:t>Questionnaire</a:t>
            </a:r>
          </a:p>
          <a:p>
            <a:pPr marL="273050" lvl="1"/>
            <a:r>
              <a:rPr lang="en-US" sz="2400" b="1" dirty="0" smtClean="0"/>
              <a:t>Social analysis</a:t>
            </a:r>
          </a:p>
          <a:p>
            <a:pPr marL="273050" lvl="1"/>
            <a:r>
              <a:rPr lang="en-US" sz="2400" b="1" dirty="0" smtClean="0"/>
              <a:t>Prototyping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lvl="1"/>
            <a:r>
              <a:rPr lang="en-US" sz="2400" b="1" dirty="0" smtClean="0"/>
              <a:t>Requirements Elicitation techniques</a:t>
            </a:r>
            <a:endParaRPr lang="en-US" sz="2400" b="1" dirty="0" smtClean="0"/>
          </a:p>
          <a:p>
            <a:pPr marL="273050" lvl="1"/>
            <a:r>
              <a:rPr lang="en-US" sz="2400" b="1" dirty="0" smtClean="0"/>
              <a:t>Software </a:t>
            </a:r>
            <a:r>
              <a:rPr lang="en-US" sz="2400" b="1" dirty="0" smtClean="0"/>
              <a:t>Prototyping</a:t>
            </a:r>
          </a:p>
          <a:p>
            <a:pPr marL="273050" lvl="1"/>
            <a:r>
              <a:rPr lang="en-US" sz="2400" b="1" dirty="0" smtClean="0"/>
              <a:t>specification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22939</TotalTime>
  <Words>592</Words>
  <Application>Microsoft Macintosh PowerPoint</Application>
  <PresentationFormat>On-screen Show (4:3)</PresentationFormat>
  <Paragraphs>99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NewsPrint</vt:lpstr>
      <vt:lpstr>Module II</vt:lpstr>
      <vt:lpstr>Module II</vt:lpstr>
      <vt:lpstr>Phases in Software development</vt:lpstr>
      <vt:lpstr>Requirement analysis</vt:lpstr>
      <vt:lpstr>Requirement analysis</vt:lpstr>
      <vt:lpstr>Requirements Engineering Process</vt:lpstr>
      <vt:lpstr>Feasibility study</vt:lpstr>
      <vt:lpstr>Requirements elicitation for software</vt:lpstr>
      <vt:lpstr>Requirements elicitation for software</vt:lpstr>
      <vt:lpstr>Requirements elicitation Process</vt:lpstr>
      <vt:lpstr>Back ground Knowledge</vt:lpstr>
      <vt:lpstr>Gathering the requirements</vt:lpstr>
      <vt:lpstr>Requirements classification</vt:lpstr>
      <vt:lpstr>Requirements conflict</vt:lpstr>
      <vt:lpstr>Requirements Prioritization</vt:lpstr>
      <vt:lpstr>Requirements check</vt:lpstr>
      <vt:lpstr>Requirements Elicitation techniques</vt:lpstr>
      <vt:lpstr>Tomorrows class</vt:lpstr>
    </vt:vector>
  </TitlesOfParts>
  <Company>RS Pressman &amp; Associates,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Set to accompany Web Engineering: A Practitioner Approach</dc:title>
  <dc:creator>Roger Pressman</dc:creator>
  <cp:lastModifiedBy>USER</cp:lastModifiedBy>
  <cp:revision>249</cp:revision>
  <dcterms:created xsi:type="dcterms:W3CDTF">2011-04-14T19:19:04Z</dcterms:created>
  <dcterms:modified xsi:type="dcterms:W3CDTF">2021-04-29T03:30:20Z</dcterms:modified>
</cp:coreProperties>
</file>