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3" r:id="rId1"/>
  </p:sldMasterIdLst>
  <p:notesMasterIdLst>
    <p:notesMasterId r:id="rId15"/>
  </p:notesMasterIdLst>
  <p:sldIdLst>
    <p:sldId id="327" r:id="rId2"/>
    <p:sldId id="314" r:id="rId3"/>
    <p:sldId id="328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A8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69A2BE-3FB0-4E75-8419-760999E7115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0F6828-45AE-48DA-9DF7-C7F3B82BDCD7}">
      <dgm:prSet phldrT="[Text]"/>
      <dgm:spPr/>
      <dgm:t>
        <a:bodyPr/>
        <a:lstStyle/>
        <a:p>
          <a:r>
            <a:rPr lang="en-US" dirty="0" smtClean="0"/>
            <a:t>Models</a:t>
          </a:r>
          <a:endParaRPr lang="en-US" dirty="0"/>
        </a:p>
      </dgm:t>
    </dgm:pt>
    <dgm:pt modelId="{02D77249-2297-4FAC-AA2F-D0D41FDFBD49}" type="parTrans" cxnId="{40101E4B-1E05-40C8-9E23-89C27C9D8886}">
      <dgm:prSet/>
      <dgm:spPr/>
      <dgm:t>
        <a:bodyPr/>
        <a:lstStyle/>
        <a:p>
          <a:endParaRPr lang="en-US"/>
        </a:p>
      </dgm:t>
    </dgm:pt>
    <dgm:pt modelId="{03785C95-D41C-4318-A680-977A0CA3B0AB}" type="sibTrans" cxnId="{40101E4B-1E05-40C8-9E23-89C27C9D8886}">
      <dgm:prSet/>
      <dgm:spPr/>
      <dgm:t>
        <a:bodyPr/>
        <a:lstStyle/>
        <a:p>
          <a:endParaRPr lang="en-US"/>
        </a:p>
      </dgm:t>
    </dgm:pt>
    <dgm:pt modelId="{B0EE71A5-6861-4EDE-9B99-4B96505DAEAA}">
      <dgm:prSet phldrT="[Text]"/>
      <dgm:spPr/>
      <dgm:t>
        <a:bodyPr/>
        <a:lstStyle/>
        <a:p>
          <a:r>
            <a:rPr lang="en-US" dirty="0" smtClean="0"/>
            <a:t>Static, Single variable model</a:t>
          </a:r>
          <a:endParaRPr lang="en-US" dirty="0"/>
        </a:p>
      </dgm:t>
    </dgm:pt>
    <dgm:pt modelId="{28039D9D-5972-4296-9D95-166F258010CF}" type="parTrans" cxnId="{1EE51181-B52B-45D1-B096-B89886594649}">
      <dgm:prSet/>
      <dgm:spPr/>
      <dgm:t>
        <a:bodyPr/>
        <a:lstStyle/>
        <a:p>
          <a:endParaRPr lang="en-US"/>
        </a:p>
      </dgm:t>
    </dgm:pt>
    <dgm:pt modelId="{1B6D99D6-15B0-4675-8930-845C36D56110}" type="sibTrans" cxnId="{1EE51181-B52B-45D1-B096-B89886594649}">
      <dgm:prSet/>
      <dgm:spPr/>
      <dgm:t>
        <a:bodyPr/>
        <a:lstStyle/>
        <a:p>
          <a:endParaRPr lang="en-US"/>
        </a:p>
      </dgm:t>
    </dgm:pt>
    <dgm:pt modelId="{2AFE185D-8F9B-47C9-B442-296E67C16C3D}">
      <dgm:prSet phldrT="[Text]"/>
      <dgm:spPr/>
      <dgm:t>
        <a:bodyPr/>
        <a:lstStyle/>
        <a:p>
          <a:r>
            <a:rPr lang="en-US" dirty="0" smtClean="0"/>
            <a:t>dynamic, </a:t>
          </a:r>
          <a:r>
            <a:rPr lang="en-US" dirty="0" smtClean="0"/>
            <a:t>Multi variable model</a:t>
          </a:r>
          <a:endParaRPr lang="en-US" dirty="0"/>
        </a:p>
      </dgm:t>
    </dgm:pt>
    <dgm:pt modelId="{3102439E-91FF-41A7-B418-62BAD58721DF}" type="parTrans" cxnId="{55DA4B4C-85B9-4ACB-A11C-4EDC05D5C7A6}">
      <dgm:prSet/>
      <dgm:spPr/>
      <dgm:t>
        <a:bodyPr/>
        <a:lstStyle/>
        <a:p>
          <a:endParaRPr lang="en-US"/>
        </a:p>
      </dgm:t>
    </dgm:pt>
    <dgm:pt modelId="{C97055B6-BE68-4F12-A03F-4BC28563D2E3}" type="sibTrans" cxnId="{55DA4B4C-85B9-4ACB-A11C-4EDC05D5C7A6}">
      <dgm:prSet/>
      <dgm:spPr/>
      <dgm:t>
        <a:bodyPr/>
        <a:lstStyle/>
        <a:p>
          <a:endParaRPr lang="en-US"/>
        </a:p>
      </dgm:t>
    </dgm:pt>
    <dgm:pt modelId="{FF18715D-E4BC-476C-81E2-D5A16D3AC0E7}" type="pres">
      <dgm:prSet presAssocID="{1169A2BE-3FB0-4E75-8419-760999E7115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7B2FED-A61D-41CC-A3E4-4931479A5D64}" type="pres">
      <dgm:prSet presAssocID="{130F6828-45AE-48DA-9DF7-C7F3B82BDCD7}" presName="root1" presStyleCnt="0"/>
      <dgm:spPr/>
    </dgm:pt>
    <dgm:pt modelId="{429FB6AC-90D7-4EE4-923B-E80C06D2DD96}" type="pres">
      <dgm:prSet presAssocID="{130F6828-45AE-48DA-9DF7-C7F3B82BDCD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40A16B-BCD4-490D-9C95-DA4A9DDFC308}" type="pres">
      <dgm:prSet presAssocID="{130F6828-45AE-48DA-9DF7-C7F3B82BDCD7}" presName="level2hierChild" presStyleCnt="0"/>
      <dgm:spPr/>
    </dgm:pt>
    <dgm:pt modelId="{7D013564-CB9B-4AA8-8A4A-0D5629C060DF}" type="pres">
      <dgm:prSet presAssocID="{28039D9D-5972-4296-9D95-166F258010CF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C19D626-B999-4867-8097-C36C739CA644}" type="pres">
      <dgm:prSet presAssocID="{28039D9D-5972-4296-9D95-166F258010CF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17E069D-57CA-42BF-8586-1CF32BF1CCB5}" type="pres">
      <dgm:prSet presAssocID="{B0EE71A5-6861-4EDE-9B99-4B96505DAEAA}" presName="root2" presStyleCnt="0"/>
      <dgm:spPr/>
    </dgm:pt>
    <dgm:pt modelId="{5C017D33-51A9-4638-B077-6AAF2797BEDC}" type="pres">
      <dgm:prSet presAssocID="{B0EE71A5-6861-4EDE-9B99-4B96505DAEA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F57731-24D1-4281-8201-A0BCB12BA7CF}" type="pres">
      <dgm:prSet presAssocID="{B0EE71A5-6861-4EDE-9B99-4B96505DAEAA}" presName="level3hierChild" presStyleCnt="0"/>
      <dgm:spPr/>
    </dgm:pt>
    <dgm:pt modelId="{B50913FE-7564-4BE1-A9A1-BFBBBC1677FD}" type="pres">
      <dgm:prSet presAssocID="{3102439E-91FF-41A7-B418-62BAD58721DF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39FA8A23-15DB-42DD-83FB-B01C7B6D2E58}" type="pres">
      <dgm:prSet presAssocID="{3102439E-91FF-41A7-B418-62BAD58721DF}" presName="connTx" presStyleLbl="parChTrans1D2" presStyleIdx="1" presStyleCnt="2"/>
      <dgm:spPr/>
      <dgm:t>
        <a:bodyPr/>
        <a:lstStyle/>
        <a:p>
          <a:endParaRPr lang="en-US"/>
        </a:p>
      </dgm:t>
    </dgm:pt>
    <dgm:pt modelId="{CA9DFF99-A0D6-41D6-A793-C45325CA87F1}" type="pres">
      <dgm:prSet presAssocID="{2AFE185D-8F9B-47C9-B442-296E67C16C3D}" presName="root2" presStyleCnt="0"/>
      <dgm:spPr/>
    </dgm:pt>
    <dgm:pt modelId="{E9466242-A0C4-41C6-8FC5-EEF853544D9B}" type="pres">
      <dgm:prSet presAssocID="{2AFE185D-8F9B-47C9-B442-296E67C16C3D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417C76-4DF7-4A05-83D1-CCDA9C73CD38}" type="pres">
      <dgm:prSet presAssocID="{2AFE185D-8F9B-47C9-B442-296E67C16C3D}" presName="level3hierChild" presStyleCnt="0"/>
      <dgm:spPr/>
    </dgm:pt>
  </dgm:ptLst>
  <dgm:cxnLst>
    <dgm:cxn modelId="{55DA4B4C-85B9-4ACB-A11C-4EDC05D5C7A6}" srcId="{130F6828-45AE-48DA-9DF7-C7F3B82BDCD7}" destId="{2AFE185D-8F9B-47C9-B442-296E67C16C3D}" srcOrd="1" destOrd="0" parTransId="{3102439E-91FF-41A7-B418-62BAD58721DF}" sibTransId="{C97055B6-BE68-4F12-A03F-4BC28563D2E3}"/>
    <dgm:cxn modelId="{D4DF6523-CF1A-49DD-949B-55CADB716AA8}" type="presOf" srcId="{3102439E-91FF-41A7-B418-62BAD58721DF}" destId="{39FA8A23-15DB-42DD-83FB-B01C7B6D2E58}" srcOrd="1" destOrd="0" presId="urn:microsoft.com/office/officeart/2005/8/layout/hierarchy2"/>
    <dgm:cxn modelId="{40101E4B-1E05-40C8-9E23-89C27C9D8886}" srcId="{1169A2BE-3FB0-4E75-8419-760999E71158}" destId="{130F6828-45AE-48DA-9DF7-C7F3B82BDCD7}" srcOrd="0" destOrd="0" parTransId="{02D77249-2297-4FAC-AA2F-D0D41FDFBD49}" sibTransId="{03785C95-D41C-4318-A680-977A0CA3B0AB}"/>
    <dgm:cxn modelId="{E7B6E95D-12DE-4C89-9949-D060699B46EF}" type="presOf" srcId="{B0EE71A5-6861-4EDE-9B99-4B96505DAEAA}" destId="{5C017D33-51A9-4638-B077-6AAF2797BEDC}" srcOrd="0" destOrd="0" presId="urn:microsoft.com/office/officeart/2005/8/layout/hierarchy2"/>
    <dgm:cxn modelId="{7D699797-64BB-4A6C-B3DF-F2F4AE9BAA5B}" type="presOf" srcId="{130F6828-45AE-48DA-9DF7-C7F3B82BDCD7}" destId="{429FB6AC-90D7-4EE4-923B-E80C06D2DD96}" srcOrd="0" destOrd="0" presId="urn:microsoft.com/office/officeart/2005/8/layout/hierarchy2"/>
    <dgm:cxn modelId="{1BCD333E-E703-412B-B614-5FF9885A09DF}" type="presOf" srcId="{28039D9D-5972-4296-9D95-166F258010CF}" destId="{7D013564-CB9B-4AA8-8A4A-0D5629C060DF}" srcOrd="0" destOrd="0" presId="urn:microsoft.com/office/officeart/2005/8/layout/hierarchy2"/>
    <dgm:cxn modelId="{1EE51181-B52B-45D1-B096-B89886594649}" srcId="{130F6828-45AE-48DA-9DF7-C7F3B82BDCD7}" destId="{B0EE71A5-6861-4EDE-9B99-4B96505DAEAA}" srcOrd="0" destOrd="0" parTransId="{28039D9D-5972-4296-9D95-166F258010CF}" sibTransId="{1B6D99D6-15B0-4675-8930-845C36D56110}"/>
    <dgm:cxn modelId="{9D510049-8B24-47DB-B58A-F68E501839F2}" type="presOf" srcId="{28039D9D-5972-4296-9D95-166F258010CF}" destId="{1C19D626-B999-4867-8097-C36C739CA644}" srcOrd="1" destOrd="0" presId="urn:microsoft.com/office/officeart/2005/8/layout/hierarchy2"/>
    <dgm:cxn modelId="{F6E3C17B-C008-4F53-B34D-88A91CFD0C06}" type="presOf" srcId="{3102439E-91FF-41A7-B418-62BAD58721DF}" destId="{B50913FE-7564-4BE1-A9A1-BFBBBC1677FD}" srcOrd="0" destOrd="0" presId="urn:microsoft.com/office/officeart/2005/8/layout/hierarchy2"/>
    <dgm:cxn modelId="{DB006A3D-281F-4032-BF42-7B40C7539103}" type="presOf" srcId="{2AFE185D-8F9B-47C9-B442-296E67C16C3D}" destId="{E9466242-A0C4-41C6-8FC5-EEF853544D9B}" srcOrd="0" destOrd="0" presId="urn:microsoft.com/office/officeart/2005/8/layout/hierarchy2"/>
    <dgm:cxn modelId="{471A66F1-E284-4426-9E96-327845F0206C}" type="presOf" srcId="{1169A2BE-3FB0-4E75-8419-760999E71158}" destId="{FF18715D-E4BC-476C-81E2-D5A16D3AC0E7}" srcOrd="0" destOrd="0" presId="urn:microsoft.com/office/officeart/2005/8/layout/hierarchy2"/>
    <dgm:cxn modelId="{6C153E56-CF4D-42EE-99FA-1CBDD0CAB18A}" type="presParOf" srcId="{FF18715D-E4BC-476C-81E2-D5A16D3AC0E7}" destId="{EE7B2FED-A61D-41CC-A3E4-4931479A5D64}" srcOrd="0" destOrd="0" presId="urn:microsoft.com/office/officeart/2005/8/layout/hierarchy2"/>
    <dgm:cxn modelId="{F4AAE683-8A8A-4A1F-8844-7004A8E0D6F3}" type="presParOf" srcId="{EE7B2FED-A61D-41CC-A3E4-4931479A5D64}" destId="{429FB6AC-90D7-4EE4-923B-E80C06D2DD96}" srcOrd="0" destOrd="0" presId="urn:microsoft.com/office/officeart/2005/8/layout/hierarchy2"/>
    <dgm:cxn modelId="{A62004C8-6707-40D1-9CDE-5E2BC90E9013}" type="presParOf" srcId="{EE7B2FED-A61D-41CC-A3E4-4931479A5D64}" destId="{C840A16B-BCD4-490D-9C95-DA4A9DDFC308}" srcOrd="1" destOrd="0" presId="urn:microsoft.com/office/officeart/2005/8/layout/hierarchy2"/>
    <dgm:cxn modelId="{3612FC70-0DB2-4FFD-906B-21D3A9BEE8E9}" type="presParOf" srcId="{C840A16B-BCD4-490D-9C95-DA4A9DDFC308}" destId="{7D013564-CB9B-4AA8-8A4A-0D5629C060DF}" srcOrd="0" destOrd="0" presId="urn:microsoft.com/office/officeart/2005/8/layout/hierarchy2"/>
    <dgm:cxn modelId="{E7B3C28F-389E-478D-A9B8-55E601E2BB76}" type="presParOf" srcId="{7D013564-CB9B-4AA8-8A4A-0D5629C060DF}" destId="{1C19D626-B999-4867-8097-C36C739CA644}" srcOrd="0" destOrd="0" presId="urn:microsoft.com/office/officeart/2005/8/layout/hierarchy2"/>
    <dgm:cxn modelId="{060E3480-C000-4BF6-82D4-35F9BBFC745C}" type="presParOf" srcId="{C840A16B-BCD4-490D-9C95-DA4A9DDFC308}" destId="{E17E069D-57CA-42BF-8586-1CF32BF1CCB5}" srcOrd="1" destOrd="0" presId="urn:microsoft.com/office/officeart/2005/8/layout/hierarchy2"/>
    <dgm:cxn modelId="{0269A74D-7209-41E6-A200-3FDC8FC477F0}" type="presParOf" srcId="{E17E069D-57CA-42BF-8586-1CF32BF1CCB5}" destId="{5C017D33-51A9-4638-B077-6AAF2797BEDC}" srcOrd="0" destOrd="0" presId="urn:microsoft.com/office/officeart/2005/8/layout/hierarchy2"/>
    <dgm:cxn modelId="{B566132D-92E5-4CE7-B83D-1EB75D6833CB}" type="presParOf" srcId="{E17E069D-57CA-42BF-8586-1CF32BF1CCB5}" destId="{0DF57731-24D1-4281-8201-A0BCB12BA7CF}" srcOrd="1" destOrd="0" presId="urn:microsoft.com/office/officeart/2005/8/layout/hierarchy2"/>
    <dgm:cxn modelId="{578BC497-0166-4425-BB22-751B715B86DF}" type="presParOf" srcId="{C840A16B-BCD4-490D-9C95-DA4A9DDFC308}" destId="{B50913FE-7564-4BE1-A9A1-BFBBBC1677FD}" srcOrd="2" destOrd="0" presId="urn:microsoft.com/office/officeart/2005/8/layout/hierarchy2"/>
    <dgm:cxn modelId="{693D4054-4B40-4B92-8DF2-1D985AAC425A}" type="presParOf" srcId="{B50913FE-7564-4BE1-A9A1-BFBBBC1677FD}" destId="{39FA8A23-15DB-42DD-83FB-B01C7B6D2E58}" srcOrd="0" destOrd="0" presId="urn:microsoft.com/office/officeart/2005/8/layout/hierarchy2"/>
    <dgm:cxn modelId="{4ED41B8C-764D-4FC7-B975-4ED244382CC1}" type="presParOf" srcId="{C840A16B-BCD4-490D-9C95-DA4A9DDFC308}" destId="{CA9DFF99-A0D6-41D6-A793-C45325CA87F1}" srcOrd="3" destOrd="0" presId="urn:microsoft.com/office/officeart/2005/8/layout/hierarchy2"/>
    <dgm:cxn modelId="{D0996E74-3A0E-4B2D-BC27-691C42C731B5}" type="presParOf" srcId="{CA9DFF99-A0D6-41D6-A793-C45325CA87F1}" destId="{E9466242-A0C4-41C6-8FC5-EEF853544D9B}" srcOrd="0" destOrd="0" presId="urn:microsoft.com/office/officeart/2005/8/layout/hierarchy2"/>
    <dgm:cxn modelId="{217D5150-1F7D-4629-A7E6-C086FA9E999B}" type="presParOf" srcId="{CA9DFF99-A0D6-41D6-A793-C45325CA87F1}" destId="{11417C76-4DF7-4A05-83D1-CCDA9C73CD38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5908AD-4511-4DD3-B41A-E9F7025A7BE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45D90-4AC2-4DF3-98DB-1B7A025E8B4B}" type="slidenum">
              <a:rPr lang="en-US"/>
              <a:pPr/>
              <a:t>2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441E4-F737-4F6F-B1C2-2F8DD16EC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6DAD27-5FA8-4E4E-880C-B3EE89AC4841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0D0C-72BA-4A98-AA7B-12FE9C775B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3BAD34-38D6-4131-B78C-C81BE7565E69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19C23-3E6C-4E84-9E3B-3F607772A8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6965-BD89-4DCC-905B-8407D2512284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211F0-0C02-4634-A1C7-5F2B0CA46A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049AF-DFCD-4BF2-9FBF-8054CD0165E2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68B85-3093-4F0C-BF7E-B2B4CCAF98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B3FE9F-5966-42CE-BBC1-A44E75B5681A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DB2513-B0B9-4EB6-89B1-77BCFDA0A4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98A7-D901-4677-87CC-E7EA6B32CB3D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AB174-DA10-4F6A-A3D7-38C45F0308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B97A9B-CB7B-4EC2-B226-384B96B710B2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11516-D524-4A1A-8842-826553AB5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8340EF-078E-48D4-B54D-F0AF61BBC510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19BC9-6EA5-4D14-964B-2F6FD4A986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93330F-9627-4939-B4F9-B0E279F678B4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0AF24-3A6F-4CD1-87A9-AD497C31D0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A89AA9-AF30-49C2-8E61-42F68FF73F29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C99A-BE1F-4868-B63E-DF5A0467F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454545"/>
                </a:solidFill>
                <a:latin typeface="Times New Roman" pitchFamily="18" charset="0"/>
              </a:defRPr>
            </a:lvl1pPr>
          </a:lstStyle>
          <a:p>
            <a:fld id="{D73B72B5-F56D-46E0-90F1-2F4890724926}" type="datetimeFigureOut">
              <a:rPr lang="en-US"/>
              <a:pPr/>
              <a:t>5/21/2021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454545"/>
                </a:solidFill>
              </a:defRPr>
            </a:lvl1pPr>
          </a:lstStyle>
          <a:p>
            <a:r>
              <a:rPr lang="en-US"/>
              <a:t>These slides are designed to accompany </a:t>
            </a:r>
            <a:r>
              <a:rPr lang="en-US" i="1"/>
              <a:t>Software Engineering: A Practitioner</a:t>
            </a:r>
            <a:r>
              <a:rPr lang="ja-JP" altLang="en-US" i="1"/>
              <a:t>’</a:t>
            </a:r>
            <a:r>
              <a:rPr lang="en-US" altLang="ja-JP" i="1"/>
              <a:t>s Approach, 7/e </a:t>
            </a:r>
            <a:r>
              <a:rPr lang="en-US" altLang="ja-JP"/>
              <a:t>(McGraw-Hill 2009). Slides copyright 2009 by Roger Pressman.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262626"/>
                </a:solidFill>
                <a:latin typeface="Impact" pitchFamily="34" charset="0"/>
              </a:defRPr>
            </a:lvl1pPr>
          </a:lstStyle>
          <a:p>
            <a:fld id="{7A2D1046-EA50-42B6-AF72-ADFF9E5550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4" r:id="rId2"/>
    <p:sldLayoutId id="2147483802" r:id="rId3"/>
    <p:sldLayoutId id="2147483795" r:id="rId4"/>
    <p:sldLayoutId id="2147483803" r:id="rId5"/>
    <p:sldLayoutId id="2147483796" r:id="rId6"/>
    <p:sldLayoutId id="2147483797" r:id="rId7"/>
    <p:sldLayoutId id="2147483804" r:id="rId8"/>
    <p:sldLayoutId id="2147483798" r:id="rId9"/>
    <p:sldLayoutId id="2147483799" r:id="rId10"/>
    <p:sldLayoutId id="214748380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Planning phase – project planning objective, software scope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empirical estimation models</a:t>
            </a:r>
            <a:r>
              <a:rPr lang="en-US" dirty="0" smtClean="0"/>
              <a:t>- COCOMO, </a:t>
            </a:r>
            <a:r>
              <a:rPr lang="en-US" dirty="0" smtClean="0">
                <a:solidFill>
                  <a:srgbClr val="FF0000"/>
                </a:solidFill>
              </a:rPr>
              <a:t>single variable model</a:t>
            </a:r>
            <a:r>
              <a:rPr lang="en-US" dirty="0" smtClean="0"/>
              <a:t>, staffing and personal planning. </a:t>
            </a:r>
          </a:p>
          <a:p>
            <a:r>
              <a:rPr lang="en-US" dirty="0" smtClean="0"/>
              <a:t>Design phase – design process, principles, concepts, effective modular design, top down, bottom up strategies, stepwise refinement.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0"/>
            <a:ext cx="7848600" cy="1600200"/>
          </a:xfrm>
        </p:spPr>
        <p:txBody>
          <a:bodyPr/>
          <a:lstStyle/>
          <a:p>
            <a:pPr eaLnBrk="1" hangingPunct="1"/>
            <a:r>
              <a:rPr lang="en-US" dirty="0" smtClean="0"/>
              <a:t>Module III</a:t>
            </a: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33588"/>
            <a:ext cx="7543800" cy="2133600"/>
          </a:xfrm>
        </p:spPr>
        <p:txBody>
          <a:bodyPr/>
          <a:lstStyle/>
          <a:p>
            <a:pPr eaLnBrk="1" hangingPunct="1">
              <a:buNone/>
            </a:pPr>
            <a:endParaRPr lang="en-US" b="1" dirty="0" smtClean="0">
              <a:solidFill>
                <a:schemeClr val="folHlink"/>
              </a:solidFill>
              <a:ea typeface="ＭＳ Ｐゴシック" pitchFamily="34" charset="-128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D3257F-91E3-41E4-939F-621A0EC69B5C}" type="slidenum">
              <a:rPr lang="en-US" sz="1000">
                <a:solidFill>
                  <a:schemeClr val="tx1"/>
                </a:solidFill>
                <a:latin typeface="Helvetica" charset="0"/>
              </a:rPr>
              <a:pPr/>
              <a:t>2</a:t>
            </a:fld>
            <a:endParaRPr lang="en-US" sz="10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923925" y="2971800"/>
            <a:ext cx="7467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400" b="1" dirty="0"/>
          </a:p>
          <a:p>
            <a:endParaRPr lang="en-US" sz="1400" i="1" dirty="0" smtClean="0">
              <a:solidFill>
                <a:schemeClr val="tx2"/>
              </a:solidFill>
              <a:latin typeface="Helvetica" charset="0"/>
            </a:endParaRPr>
          </a:p>
          <a:p>
            <a:pPr algn="r"/>
            <a:r>
              <a:rPr lang="en-US" sz="1400" i="1" dirty="0" err="1" smtClean="0">
                <a:solidFill>
                  <a:schemeClr val="tx2"/>
                </a:solidFill>
                <a:latin typeface="Helvetica" charset="0"/>
              </a:rPr>
              <a:t>Arunvinodh</a:t>
            </a:r>
            <a:r>
              <a:rPr lang="en-US" sz="1400" i="1" dirty="0" smtClean="0">
                <a:solidFill>
                  <a:schemeClr val="tx2"/>
                </a:solidFill>
                <a:latin typeface="Helvetica" charset="0"/>
              </a:rPr>
              <a:t> C</a:t>
            </a: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Helvetica" charset="0"/>
              </a:rPr>
              <a:t>AP, CSE</a:t>
            </a:r>
            <a:endParaRPr lang="en-US" sz="1400" b="1" dirty="0"/>
          </a:p>
          <a:p>
            <a:endParaRPr lang="en-US" sz="1800" b="1" i="1" dirty="0">
              <a:solidFill>
                <a:schemeClr val="tx2"/>
              </a:solidFill>
            </a:endParaRPr>
          </a:p>
          <a:p>
            <a:endParaRPr lang="en-US" sz="1400" dirty="0"/>
          </a:p>
          <a:p>
            <a:endParaRPr lang="en-US" sz="1200" dirty="0"/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504825" y="1296988"/>
            <a:ext cx="8305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/>
              <a:t>CS308 Software Engineering and Project </a:t>
            </a:r>
            <a:r>
              <a:rPr lang="en-US" sz="3200" b="1" dirty="0" smtClean="0"/>
              <a:t>Management</a:t>
            </a:r>
            <a:endParaRPr lang="en-US" sz="3000" i="1" dirty="0">
              <a:solidFill>
                <a:schemeClr val="tx2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73050" lvl="1"/>
            <a:r>
              <a:rPr lang="en-US" sz="6000" dirty="0" smtClean="0">
                <a:solidFill>
                  <a:schemeClr val="tx1"/>
                </a:solidFill>
              </a:rPr>
              <a:t>Empirical estimation models</a:t>
            </a:r>
            <a:endParaRPr lang="en-US" sz="6000" b="1" dirty="0" smtClean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3050" lvl="1"/>
            <a:r>
              <a:rPr lang="en-US" sz="2400" dirty="0" smtClean="0">
                <a:solidFill>
                  <a:schemeClr val="tx1"/>
                </a:solidFill>
              </a:rPr>
              <a:t>What is empirical estimation model?</a:t>
            </a:r>
          </a:p>
          <a:p>
            <a:pPr marL="273050" lvl="1"/>
            <a:r>
              <a:rPr lang="en-US" sz="2400" dirty="0" smtClean="0">
                <a:solidFill>
                  <a:schemeClr val="tx1"/>
                </a:solidFill>
              </a:rPr>
              <a:t>Cost Estimation Models</a:t>
            </a:r>
          </a:p>
          <a:p>
            <a:pPr marL="273050" lvl="1"/>
            <a:r>
              <a:rPr lang="en-US" sz="2400" dirty="0" smtClean="0">
                <a:solidFill>
                  <a:schemeClr val="tx1"/>
                </a:solidFill>
              </a:rPr>
              <a:t>Types</a:t>
            </a:r>
          </a:p>
          <a:p>
            <a:pPr marL="273050" lvl="1"/>
            <a:r>
              <a:rPr lang="en-US" sz="2400" dirty="0" smtClean="0">
                <a:solidFill>
                  <a:schemeClr val="tx1"/>
                </a:solidFill>
              </a:rPr>
              <a:t>Single Variable Model  </a:t>
            </a:r>
          </a:p>
          <a:p>
            <a:pPr marL="273050" lvl="1"/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0"/>
            <a:ext cx="7696200" cy="1600200"/>
          </a:xfrm>
        </p:spPr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</a:rPr>
              <a:t>Empirical estimation model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543800" cy="3886200"/>
          </a:xfrm>
        </p:spPr>
        <p:txBody>
          <a:bodyPr/>
          <a:lstStyle/>
          <a:p>
            <a:pPr algn="just"/>
            <a:r>
              <a:rPr lang="en-US" dirty="0" smtClean="0"/>
              <a:t>Empirical estimation technique are based on the data taken from the previous project and some based on guesses and assumptions.</a:t>
            </a:r>
          </a:p>
          <a:p>
            <a:pPr algn="just"/>
            <a:r>
              <a:rPr lang="en-US" dirty="0" smtClean="0"/>
              <a:t>The structure of the empirical estimation models is a formula, derived from the data collected from the past software projects such as LOC and FC/FPA</a:t>
            </a:r>
          </a:p>
          <a:p>
            <a:pPr algn="just"/>
            <a:r>
              <a:rPr lang="en-US" dirty="0" smtClean="0"/>
              <a:t>No estimation is appropriate for all development environment, development processes or application type.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0"/>
            <a:ext cx="7696200" cy="1600200"/>
          </a:xfrm>
        </p:spPr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</a:rPr>
              <a:t>Empirical estimation model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543800" cy="3886200"/>
          </a:xfrm>
        </p:spPr>
        <p:txBody>
          <a:bodyPr/>
          <a:lstStyle/>
          <a:p>
            <a:pPr algn="just"/>
            <a:r>
              <a:rPr lang="en-US" dirty="0" smtClean="0"/>
              <a:t>Models must be customized (values in the formula must be altered)so that the results from the model agree with the data from the particular environment. The typical formula is</a:t>
            </a:r>
          </a:p>
          <a:p>
            <a:pPr lvl="1" algn="just"/>
            <a:r>
              <a:rPr lang="en-US" dirty="0" smtClean="0"/>
              <a:t>E=</a:t>
            </a:r>
            <a:r>
              <a:rPr lang="en-US" dirty="0" err="1" smtClean="0"/>
              <a:t>a+b</a:t>
            </a:r>
            <a:r>
              <a:rPr lang="en-US" dirty="0" smtClean="0"/>
              <a:t>(S)c</a:t>
            </a:r>
          </a:p>
          <a:p>
            <a:pPr lvl="2" algn="just"/>
            <a:r>
              <a:rPr lang="en-US" dirty="0" smtClean="0"/>
              <a:t>E – effort, </a:t>
            </a:r>
          </a:p>
          <a:p>
            <a:pPr lvl="2" algn="just"/>
            <a:r>
              <a:rPr lang="en-US" dirty="0" smtClean="0"/>
              <a:t>S – Size of the software development(LOC/FC), </a:t>
            </a:r>
          </a:p>
          <a:p>
            <a:pPr lvl="2" algn="just"/>
            <a:r>
              <a:rPr lang="en-US" dirty="0" err="1" smtClean="0"/>
              <a:t>a,b</a:t>
            </a:r>
            <a:r>
              <a:rPr lang="en-US" dirty="0" smtClean="0"/>
              <a:t> and c – Values derived from data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estimation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model may be static or dynamic</a:t>
            </a:r>
          </a:p>
          <a:p>
            <a:r>
              <a:rPr lang="en-US" dirty="0" smtClean="0"/>
              <a:t>In a static model, a single variable is taken as a key element for calculating the cost and time</a:t>
            </a:r>
          </a:p>
          <a:p>
            <a:r>
              <a:rPr lang="en-US" dirty="0" smtClean="0"/>
              <a:t>In dynamic model, all variables are interdependent and there is no basic variable.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Approximate </a:t>
            </a:r>
            <a:r>
              <a:rPr lang="en-US" dirty="0" err="1" smtClean="0"/>
              <a:t>judgement</a:t>
            </a:r>
            <a:r>
              <a:rPr lang="en-US" dirty="0" smtClean="0"/>
              <a:t> of the project.</a:t>
            </a:r>
          </a:p>
          <a:p>
            <a:pPr lvl="1"/>
            <a:r>
              <a:rPr lang="en-US" dirty="0" smtClean="0"/>
              <a:t>It should be done throughout the project life cycle</a:t>
            </a:r>
          </a:p>
          <a:p>
            <a:r>
              <a:rPr lang="en-US" dirty="0" smtClean="0"/>
              <a:t>Why do we need?</a:t>
            </a:r>
          </a:p>
          <a:p>
            <a:pPr lvl="1"/>
            <a:r>
              <a:rPr lang="en-US" dirty="0" smtClean="0"/>
              <a:t>To determine how much effort and time a software project requires</a:t>
            </a:r>
          </a:p>
          <a:p>
            <a:pPr lvl="1"/>
            <a:r>
              <a:rPr lang="en-US" dirty="0" smtClean="0"/>
              <a:t>To determine the cost</a:t>
            </a:r>
          </a:p>
          <a:p>
            <a:pPr lvl="2"/>
            <a:r>
              <a:rPr lang="en-US" dirty="0" smtClean="0"/>
              <a:t>Determine the size of the project</a:t>
            </a:r>
          </a:p>
          <a:p>
            <a:pPr lvl="2"/>
            <a:r>
              <a:rPr lang="en-US" dirty="0" smtClean="0"/>
              <a:t>Determine the effort of the project</a:t>
            </a:r>
          </a:p>
          <a:p>
            <a:pPr lvl="2"/>
            <a:r>
              <a:rPr lang="en-US" dirty="0" smtClean="0"/>
              <a:t>Determine the project duration and cost of the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main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estimation techniques</a:t>
            </a:r>
          </a:p>
          <a:p>
            <a:pPr lvl="1"/>
            <a:r>
              <a:rPr lang="en-US" dirty="0" smtClean="0"/>
              <a:t>Empirical</a:t>
            </a:r>
          </a:p>
          <a:p>
            <a:pPr lvl="2"/>
            <a:r>
              <a:rPr lang="en-US" dirty="0" smtClean="0"/>
              <a:t>Educated guess on past experience</a:t>
            </a:r>
          </a:p>
          <a:p>
            <a:pPr lvl="1"/>
            <a:r>
              <a:rPr lang="en-US" dirty="0" smtClean="0"/>
              <a:t>Heuristics</a:t>
            </a:r>
          </a:p>
          <a:p>
            <a:pPr lvl="2"/>
            <a:r>
              <a:rPr lang="en-US" dirty="0" smtClean="0"/>
              <a:t>Characteristics can be expressed in Mathematical Expressions</a:t>
            </a:r>
          </a:p>
          <a:p>
            <a:pPr lvl="1"/>
            <a:r>
              <a:rPr lang="en-US" dirty="0" smtClean="0"/>
              <a:t>Analytical </a:t>
            </a:r>
          </a:p>
          <a:p>
            <a:pPr lvl="2"/>
            <a:r>
              <a:rPr lang="en-US" dirty="0" smtClean="0"/>
              <a:t>Derive the required results starting from simple assumptions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estimation models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762000" y="6858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Variable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model makes use of single variable to calculate desired values such as cost, time, efforts, etc is said to be a single variable model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Variable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 </a:t>
            </a:r>
            <a:r>
              <a:rPr lang="en-US" b="1" dirty="0" smtClean="0"/>
              <a:t>C=</a:t>
            </a:r>
            <a:r>
              <a:rPr lang="en-US" b="1" dirty="0" err="1" smtClean="0"/>
              <a:t>aL</a:t>
            </a:r>
            <a:r>
              <a:rPr lang="en-US" b="1" baseline="30000" dirty="0" err="1" smtClean="0"/>
              <a:t>b</a:t>
            </a:r>
            <a:endParaRPr lang="en-US" b="1" baseline="30000" dirty="0" smtClean="0"/>
          </a:p>
          <a:p>
            <a:r>
              <a:rPr lang="en-US" b="1" dirty="0" smtClean="0"/>
              <a:t>Where</a:t>
            </a:r>
            <a:r>
              <a:rPr lang="en-US" dirty="0" smtClean="0"/>
              <a:t>    C = Costs</a:t>
            </a:r>
            <a:br>
              <a:rPr lang="en-US" dirty="0" smtClean="0"/>
            </a:br>
            <a:r>
              <a:rPr lang="en-US" dirty="0" smtClean="0"/>
              <a:t>                L= size</a:t>
            </a:r>
            <a:br>
              <a:rPr lang="en-US" dirty="0" smtClean="0"/>
            </a:br>
            <a:r>
              <a:rPr lang="en-US" dirty="0" smtClean="0"/>
              <a:t>                a and b are constants</a:t>
            </a:r>
          </a:p>
          <a:p>
            <a:r>
              <a:rPr lang="en-US" dirty="0" smtClean="0"/>
              <a:t>The Software Engineering Laboratory established a model called SEL model, for estimating its software production. This model is an example of the static, single variable model.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Variable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E=1.4L</a:t>
            </a:r>
            <a:r>
              <a:rPr lang="en-US" baseline="30000" dirty="0" smtClean="0"/>
              <a:t>0.93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DOC=30.4L</a:t>
            </a:r>
            <a:r>
              <a:rPr lang="en-US" baseline="30000" dirty="0" smtClean="0"/>
              <a:t>0.90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D=4.6L</a:t>
            </a:r>
            <a:r>
              <a:rPr lang="en-US" baseline="30000" dirty="0" smtClean="0"/>
              <a:t>0.26</a:t>
            </a:r>
            <a:endParaRPr lang="en-US" dirty="0" smtClean="0"/>
          </a:p>
          <a:p>
            <a:r>
              <a:rPr lang="en-US" b="1" dirty="0" smtClean="0"/>
              <a:t>Where</a:t>
            </a:r>
            <a:r>
              <a:rPr lang="en-US" dirty="0" smtClean="0"/>
              <a:t>    E= Efforts (Person Per Month)</a:t>
            </a:r>
            <a:br>
              <a:rPr lang="en-US" dirty="0" smtClean="0"/>
            </a:br>
            <a:r>
              <a:rPr lang="en-US" dirty="0" smtClean="0"/>
              <a:t>                DOC=Documentation (Number of Pages)</a:t>
            </a:r>
            <a:br>
              <a:rPr lang="en-US" dirty="0" smtClean="0"/>
            </a:br>
            <a:r>
              <a:rPr lang="en-US" dirty="0" smtClean="0"/>
              <a:t>                D = Duration (D, in months)</a:t>
            </a:r>
            <a:br>
              <a:rPr lang="en-US" dirty="0" smtClean="0"/>
            </a:br>
            <a:r>
              <a:rPr lang="en-US" dirty="0" smtClean="0"/>
              <a:t>                L = Number of Lines per code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COCOMO Model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D0D0C-72BA-4A98-AA7B-12FE9C775BE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23392</TotalTime>
  <Words>402</Words>
  <Application>Microsoft Macintosh PowerPoint</Application>
  <PresentationFormat>On-screen Show (4:3)</PresentationFormat>
  <Paragraphs>75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NewsPrint</vt:lpstr>
      <vt:lpstr>Module III</vt:lpstr>
      <vt:lpstr>Module III</vt:lpstr>
      <vt:lpstr>Empirical estimation models</vt:lpstr>
      <vt:lpstr>Empirical estimation model</vt:lpstr>
      <vt:lpstr>Empirical estimation model</vt:lpstr>
      <vt:lpstr>Cost estimation models</vt:lpstr>
      <vt:lpstr>Cost Estimation</vt:lpstr>
      <vt:lpstr>Three main techniques</vt:lpstr>
      <vt:lpstr>Cost estimation models</vt:lpstr>
      <vt:lpstr>Single Variable Model</vt:lpstr>
      <vt:lpstr>Single Variable Model</vt:lpstr>
      <vt:lpstr>Single Variable Model</vt:lpstr>
      <vt:lpstr>Next Class</vt:lpstr>
    </vt:vector>
  </TitlesOfParts>
  <Company>RS Pressman &amp; Associates,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Set to accompany Web Engineering: A Practitioner Approach</dc:title>
  <dc:creator>Roger Pressman</dc:creator>
  <cp:lastModifiedBy>USER</cp:lastModifiedBy>
  <cp:revision>289</cp:revision>
  <dcterms:created xsi:type="dcterms:W3CDTF">2011-04-14T19:19:04Z</dcterms:created>
  <dcterms:modified xsi:type="dcterms:W3CDTF">2021-05-21T05:12:10Z</dcterms:modified>
</cp:coreProperties>
</file>