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9"/>
  </p:notesMasterIdLst>
  <p:sldIdLst>
    <p:sldId id="327" r:id="rId2"/>
    <p:sldId id="314" r:id="rId3"/>
    <p:sldId id="328" r:id="rId4"/>
    <p:sldId id="329" r:id="rId5"/>
    <p:sldId id="330" r:id="rId6"/>
    <p:sldId id="331" r:id="rId7"/>
    <p:sldId id="33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A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08AD-4511-4DD3-B41A-E9F7025A7B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5D90-4AC2-4DF3-98DB-1B7A025E8B4B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41E4-F737-4F6F-B1C2-2F8DD16EC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DAD27-5FA8-4E4E-880C-B3EE89AC4841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D0C-72BA-4A98-AA7B-12FE9C775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3BAD34-38D6-4131-B78C-C81BE7565E69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9C23-3E6C-4E84-9E3B-3F607772A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6965-BD89-4DCC-905B-8407D2512284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11F0-0C02-4634-A1C7-5F2B0CA46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049AF-DFCD-4BF2-9FBF-8054CD0165E2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68B85-3093-4F0C-BF7E-B2B4CCAF9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3FE9F-5966-42CE-BBC1-A44E75B5681A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B2513-B0B9-4EB6-89B1-77BCFDA0A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98A7-D901-4677-87CC-E7EA6B32CB3D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B174-DA10-4F6A-A3D7-38C45F03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97A9B-CB7B-4EC2-B226-384B96B710B2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1516-D524-4A1A-8842-826553AB5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340EF-078E-48D4-B54D-F0AF61BBC510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19BC9-6EA5-4D14-964B-2F6FD4A98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3330F-9627-4939-B4F9-B0E279F678B4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AF24-3A6F-4CD1-87A9-AD497C31D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89AA9-AF30-49C2-8E61-42F68FF73F29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C99A-BE1F-4868-B63E-DF5A0467F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  <a:latin typeface="Times New Roman" pitchFamily="18" charset="0"/>
              </a:defRPr>
            </a:lvl1pPr>
          </a:lstStyle>
          <a:p>
            <a:fld id="{D73B72B5-F56D-46E0-90F1-2F4890724926}" type="datetimeFigureOut">
              <a:rPr lang="en-US"/>
              <a:pPr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fld id="{7A2D1046-EA50-42B6-AF72-ADFF9E5550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4" r:id="rId2"/>
    <p:sldLayoutId id="2147483802" r:id="rId3"/>
    <p:sldLayoutId id="2147483795" r:id="rId4"/>
    <p:sldLayoutId id="2147483803" r:id="rId5"/>
    <p:sldLayoutId id="2147483796" r:id="rId6"/>
    <p:sldLayoutId id="2147483797" r:id="rId7"/>
    <p:sldLayoutId id="2147483804" r:id="rId8"/>
    <p:sldLayoutId id="2147483798" r:id="rId9"/>
    <p:sldLayoutId id="2147483799" r:id="rId10"/>
    <p:sldLayoutId id="214748380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Process Framework Models: Capability maturity model (CMM), </a:t>
            </a:r>
            <a:r>
              <a:rPr lang="en-US" dirty="0" smtClean="0">
                <a:solidFill>
                  <a:srgbClr val="FF0000"/>
                </a:solidFill>
              </a:rPr>
              <a:t>ISO 9000</a:t>
            </a:r>
            <a:r>
              <a:rPr lang="en-US" dirty="0" smtClean="0"/>
              <a:t>. </a:t>
            </a:r>
          </a:p>
          <a:p>
            <a:r>
              <a:rPr lang="en-US" dirty="0" smtClean="0"/>
              <a:t>Phases in Software development – </a:t>
            </a:r>
          </a:p>
          <a:p>
            <a:pPr lvl="1"/>
            <a:r>
              <a:rPr lang="en-US" dirty="0" smtClean="0"/>
              <a:t>requirement analysis</a:t>
            </a:r>
          </a:p>
          <a:p>
            <a:pPr lvl="2"/>
            <a:r>
              <a:rPr lang="en-US" dirty="0" smtClean="0"/>
              <a:t>requirements elicitation(Intelligent information) for software, analysis principles, software prototyping, specification.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 smtClean="0"/>
              <a:t>Module II</a:t>
            </a: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33588"/>
            <a:ext cx="7543800" cy="21336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D3257F-91E3-41E4-939F-621A0EC69B5C}" type="slidenum">
              <a:rPr lang="en-US" sz="1000">
                <a:solidFill>
                  <a:schemeClr val="tx1"/>
                </a:solidFill>
                <a:latin typeface="Helvetica" charset="0"/>
              </a:rPr>
              <a:pPr/>
              <a:t>2</a:t>
            </a:fld>
            <a:endParaRPr lang="en-US" sz="10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923925" y="2971800"/>
            <a:ext cx="7467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 dirty="0"/>
          </a:p>
          <a:p>
            <a:endParaRPr lang="en-US" sz="1400" i="1" dirty="0" smtClean="0">
              <a:solidFill>
                <a:schemeClr val="tx2"/>
              </a:solidFill>
              <a:latin typeface="Helvetica" charset="0"/>
            </a:endParaRPr>
          </a:p>
          <a:p>
            <a:pPr algn="r"/>
            <a:r>
              <a:rPr lang="en-US" sz="1400" i="1" dirty="0" err="1" smtClean="0">
                <a:solidFill>
                  <a:schemeClr val="tx2"/>
                </a:solidFill>
                <a:latin typeface="Helvetica" charset="0"/>
              </a:rPr>
              <a:t>Arunvinodh</a:t>
            </a:r>
            <a:r>
              <a:rPr lang="en-US" sz="1400" i="1" dirty="0" smtClean="0">
                <a:solidFill>
                  <a:schemeClr val="tx2"/>
                </a:solidFill>
                <a:latin typeface="Helvetica" charset="0"/>
              </a:rPr>
              <a:t> C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Helvetica" charset="0"/>
              </a:rPr>
              <a:t>AP, CSE</a:t>
            </a:r>
            <a:endParaRPr lang="en-US" sz="1400" b="1" dirty="0"/>
          </a:p>
          <a:p>
            <a:endParaRPr lang="en-US" sz="1800" b="1" i="1" dirty="0">
              <a:solidFill>
                <a:schemeClr val="tx2"/>
              </a:solidFill>
            </a:endParaRPr>
          </a:p>
          <a:p>
            <a:endParaRPr lang="en-US" sz="1400" dirty="0"/>
          </a:p>
          <a:p>
            <a:endParaRPr lang="en-US" sz="1200" dirty="0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04825" y="1296988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CS308 Software Engineering and Project </a:t>
            </a:r>
            <a:r>
              <a:rPr lang="en-US" sz="3200" b="1" dirty="0" smtClean="0"/>
              <a:t>Management</a:t>
            </a:r>
            <a:endParaRPr lang="en-US" sz="3000" i="1" dirty="0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ISO 9000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43800" cy="3886200"/>
          </a:xfrm>
        </p:spPr>
        <p:txBody>
          <a:bodyPr/>
          <a:lstStyle/>
          <a:p>
            <a:r>
              <a:rPr lang="en-US" dirty="0" smtClean="0"/>
              <a:t>International standard organization is an associatio</a:t>
            </a:r>
            <a:r>
              <a:rPr lang="en-US" dirty="0" smtClean="0"/>
              <a:t>n of 60 countries</a:t>
            </a:r>
          </a:p>
          <a:p>
            <a:r>
              <a:rPr lang="en-US" dirty="0" smtClean="0"/>
              <a:t>It published a 9000 serie</a:t>
            </a:r>
            <a:r>
              <a:rPr lang="en-US" dirty="0" smtClean="0"/>
              <a:t>s standards in 1987</a:t>
            </a:r>
          </a:p>
          <a:p>
            <a:r>
              <a:rPr lang="en-US" dirty="0" smtClean="0"/>
              <a:t>ISO 9000 STD specifies the guidelines for maintaining</a:t>
            </a:r>
            <a:r>
              <a:rPr lang="en-US" dirty="0" smtClean="0"/>
              <a:t> the quality of the system</a:t>
            </a:r>
          </a:p>
          <a:p>
            <a:r>
              <a:rPr lang="en-US" dirty="0" smtClean="0"/>
              <a:t>It address the operational aspects and organizational aspects</a:t>
            </a:r>
          </a:p>
          <a:p>
            <a:pPr lvl="1"/>
            <a:r>
              <a:rPr lang="en-US" dirty="0" smtClean="0"/>
              <a:t>Responsibilities</a:t>
            </a:r>
          </a:p>
          <a:p>
            <a:pPr lvl="1"/>
            <a:r>
              <a:rPr lang="en-US" dirty="0" smtClean="0"/>
              <a:t>Reporting</a:t>
            </a:r>
          </a:p>
          <a:p>
            <a:r>
              <a:rPr lang="en-US" dirty="0" smtClean="0"/>
              <a:t>It specifies a set of recommendations for quality product development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ISO 9000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43800" cy="3886200"/>
          </a:xfrm>
        </p:spPr>
        <p:txBody>
          <a:bodyPr/>
          <a:lstStyle/>
          <a:p>
            <a:r>
              <a:rPr lang="en-US" dirty="0" smtClean="0"/>
              <a:t>Three standards</a:t>
            </a:r>
          </a:p>
          <a:p>
            <a:pPr lvl="1"/>
            <a:r>
              <a:rPr lang="en-US" dirty="0" smtClean="0"/>
              <a:t>ISO 9001</a:t>
            </a:r>
          </a:p>
          <a:p>
            <a:pPr lvl="1"/>
            <a:r>
              <a:rPr lang="en-US" dirty="0" smtClean="0"/>
              <a:t>ISO 9002</a:t>
            </a:r>
          </a:p>
          <a:p>
            <a:pPr lvl="1"/>
            <a:r>
              <a:rPr lang="en-US" dirty="0" smtClean="0"/>
              <a:t>ISO </a:t>
            </a:r>
            <a:r>
              <a:rPr lang="en-US" dirty="0" smtClean="0"/>
              <a:t>9003</a:t>
            </a:r>
          </a:p>
          <a:p>
            <a:r>
              <a:rPr lang="en-US" dirty="0" smtClean="0"/>
              <a:t>These series of standards are based on the premise that,</a:t>
            </a:r>
          </a:p>
          <a:p>
            <a:pPr lvl="1"/>
            <a:r>
              <a:rPr lang="en-US" dirty="0" smtClean="0"/>
              <a:t>If the process is followed for production, then good quality products are bounded automatically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std is applied for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Development</a:t>
            </a:r>
          </a:p>
          <a:p>
            <a:pPr lvl="1"/>
            <a:r>
              <a:rPr lang="en-US" dirty="0" smtClean="0"/>
              <a:t>Production</a:t>
            </a:r>
          </a:p>
          <a:p>
            <a:pPr lvl="1"/>
            <a:r>
              <a:rPr lang="en-US" dirty="0" smtClean="0"/>
              <a:t>Servicing of goods</a:t>
            </a:r>
          </a:p>
          <a:p>
            <a:r>
              <a:rPr lang="en-US" dirty="0" smtClean="0"/>
              <a:t>Applicable for S/W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9002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std is applicable for organization which do not design products but only involved in production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Car Manufacturing industries</a:t>
            </a:r>
          </a:p>
          <a:p>
            <a:r>
              <a:rPr lang="en-US" dirty="0" smtClean="0"/>
              <a:t>Not applicable for S/W organizations 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9003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Applied to organizations involved in installation and testing of products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22861</TotalTime>
  <Words>203</Words>
  <Application>Microsoft Macintosh PowerPoint</Application>
  <PresentationFormat>On-screen Show (4:3)</PresentationFormat>
  <Paragraphs>48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NewsPrint</vt:lpstr>
      <vt:lpstr>Module II</vt:lpstr>
      <vt:lpstr>Module II</vt:lpstr>
      <vt:lpstr>ISO 9000</vt:lpstr>
      <vt:lpstr>ISO 9000</vt:lpstr>
      <vt:lpstr>ISO 9001</vt:lpstr>
      <vt:lpstr>ISO 9002</vt:lpstr>
      <vt:lpstr>ISO 9003</vt:lpstr>
    </vt:vector>
  </TitlesOfParts>
  <Company>RS Pressman &amp;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Set to accompany Web Engineering: A Practitioner Approach</dc:title>
  <dc:creator>Roger Pressman</dc:creator>
  <cp:lastModifiedBy>USER</cp:lastModifiedBy>
  <cp:revision>239</cp:revision>
  <dcterms:created xsi:type="dcterms:W3CDTF">2011-04-14T19:19:04Z</dcterms:created>
  <dcterms:modified xsi:type="dcterms:W3CDTF">2021-04-29T03:01:14Z</dcterms:modified>
</cp:coreProperties>
</file>