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3" r:id="rId1"/>
  </p:sldMasterIdLst>
  <p:notesMasterIdLst>
    <p:notesMasterId r:id="rId19"/>
  </p:notesMasterIdLst>
  <p:sldIdLst>
    <p:sldId id="271" r:id="rId2"/>
    <p:sldId id="272" r:id="rId3"/>
    <p:sldId id="256" r:id="rId4"/>
    <p:sldId id="270" r:id="rId5"/>
    <p:sldId id="257" r:id="rId6"/>
    <p:sldId id="258" r:id="rId7"/>
    <p:sldId id="259" r:id="rId8"/>
    <p:sldId id="260" r:id="rId9"/>
    <p:sldId id="268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9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A8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5908AD-4511-4DD3-B41A-E9F7025A7BE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645D90-4AC2-4DF3-98DB-1B7A025E8B4B}" type="slidenum">
              <a:rPr lang="en-US"/>
              <a:pPr/>
              <a:t>2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441E4-F737-4F6F-B1C2-2F8DD16ECC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6DAD27-5FA8-4E4E-880C-B3EE89AC4841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D0D0C-72BA-4A98-AA7B-12FE9C775B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3BAD34-38D6-4131-B78C-C81BE7565E69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19C23-3E6C-4E84-9E3B-3F607772A8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B6965-BD89-4DCC-905B-8407D2512284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211F0-0C02-4634-A1C7-5F2B0CA46A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5049AF-DFCD-4BF2-9FBF-8054CD0165E2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68B85-3093-4F0C-BF7E-B2B4CCAF98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B3FE9F-5966-42CE-BBC1-A44E75B5681A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DB2513-B0B9-4EB6-89B1-77BCFDA0A4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98A7-D901-4677-87CC-E7EA6B32CB3D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AB174-DA10-4F6A-A3D7-38C45F0308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B97A9B-CB7B-4EC2-B226-384B96B710B2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11516-D524-4A1A-8842-826553AB5D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8340EF-078E-48D4-B54D-F0AF61BBC510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A19BC9-6EA5-4D14-964B-2F6FD4A986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93330F-9627-4939-B4F9-B0E279F678B4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0AF24-3A6F-4CD1-87A9-AD497C31D0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A89AA9-AF30-49C2-8E61-42F68FF73F29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7C99A-BE1F-4868-B63E-DF5A0467F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454545"/>
                </a:solidFill>
                <a:latin typeface="Times New Roman" pitchFamily="18" charset="0"/>
              </a:defRPr>
            </a:lvl1pPr>
          </a:lstStyle>
          <a:p>
            <a:fld id="{D73B72B5-F56D-46E0-90F1-2F4890724926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454545"/>
                </a:solidFill>
              </a:defRPr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262626"/>
                </a:solidFill>
                <a:latin typeface="Impact" pitchFamily="34" charset="0"/>
              </a:defRPr>
            </a:lvl1pPr>
          </a:lstStyle>
          <a:p>
            <a:fld id="{7A2D1046-EA50-42B6-AF72-ADFF9E5550A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94" r:id="rId2"/>
    <p:sldLayoutId id="2147483802" r:id="rId3"/>
    <p:sldLayoutId id="2147483795" r:id="rId4"/>
    <p:sldLayoutId id="2147483803" r:id="rId5"/>
    <p:sldLayoutId id="2147483796" r:id="rId6"/>
    <p:sldLayoutId id="2147483797" r:id="rId7"/>
    <p:sldLayoutId id="2147483804" r:id="rId8"/>
    <p:sldLayoutId id="2147483798" r:id="rId9"/>
    <p:sldLayoutId id="2147483799" r:id="rId10"/>
    <p:sldLayoutId id="214748380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Process Framework </a:t>
            </a:r>
            <a:r>
              <a:rPr lang="en-US" dirty="0" smtClean="0"/>
              <a:t>Models: </a:t>
            </a:r>
            <a:r>
              <a:rPr lang="en-US" dirty="0" smtClean="0">
                <a:solidFill>
                  <a:srgbClr val="FF0000"/>
                </a:solidFill>
              </a:rPr>
              <a:t>Capability maturity model (CMM)</a:t>
            </a:r>
            <a:r>
              <a:rPr lang="en-US" dirty="0" smtClean="0"/>
              <a:t>, ISO 9000. </a:t>
            </a:r>
          </a:p>
          <a:p>
            <a:r>
              <a:rPr lang="en-US" dirty="0" smtClean="0"/>
              <a:t>Phases in Software development – </a:t>
            </a:r>
          </a:p>
          <a:p>
            <a:pPr lvl="1"/>
            <a:r>
              <a:rPr lang="en-US" dirty="0" smtClean="0"/>
              <a:t>requirement analysis</a:t>
            </a:r>
          </a:p>
          <a:p>
            <a:pPr lvl="2"/>
            <a:r>
              <a:rPr lang="en-US" dirty="0" smtClean="0"/>
              <a:t>requirements elicitation(Intelligent information) for software, analysis principles, software prototyping, specification.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0"/>
            <a:ext cx="7848600" cy="1600200"/>
          </a:xfrm>
        </p:spPr>
        <p:txBody>
          <a:bodyPr/>
          <a:lstStyle/>
          <a:p>
            <a:pPr eaLnBrk="1" hangingPunct="1"/>
            <a:r>
              <a:rPr lang="en-US" dirty="0" smtClean="0"/>
              <a:t>Module II</a:t>
            </a:r>
            <a:endParaRPr lang="en-US" b="1" dirty="0" smtClean="0">
              <a:solidFill>
                <a:schemeClr val="folHlink"/>
              </a:solidFill>
              <a:ea typeface="ＭＳ Ｐゴシック" pitchFamily="34" charset="-128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33588"/>
            <a:ext cx="7543800" cy="2133600"/>
          </a:xfrm>
        </p:spPr>
        <p:txBody>
          <a:bodyPr/>
          <a:lstStyle/>
          <a:p>
            <a:pPr eaLnBrk="1" hangingPunct="1">
              <a:buNone/>
            </a:pPr>
            <a:endParaRPr lang="en-US" b="1" dirty="0" smtClean="0">
              <a:solidFill>
                <a:schemeClr val="folHlink"/>
              </a:solidFill>
              <a:ea typeface="ＭＳ Ｐゴシック" pitchFamily="34" charset="-128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D3257F-91E3-41E4-939F-621A0EC69B5C}" type="slidenum">
              <a:rPr lang="en-US" sz="1000">
                <a:solidFill>
                  <a:schemeClr val="tx1"/>
                </a:solidFill>
                <a:latin typeface="Helvetica" charset="0"/>
              </a:rPr>
              <a:pPr/>
              <a:t>2</a:t>
            </a:fld>
            <a:endParaRPr lang="en-US" sz="10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923925" y="2971800"/>
            <a:ext cx="7467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400" b="1" dirty="0"/>
          </a:p>
          <a:p>
            <a:endParaRPr lang="en-US" sz="1400" i="1" dirty="0" smtClean="0">
              <a:solidFill>
                <a:schemeClr val="tx2"/>
              </a:solidFill>
              <a:latin typeface="Helvetica" charset="0"/>
            </a:endParaRPr>
          </a:p>
          <a:p>
            <a:pPr algn="r"/>
            <a:r>
              <a:rPr lang="en-US" sz="1400" i="1" dirty="0" err="1" smtClean="0">
                <a:solidFill>
                  <a:schemeClr val="tx2"/>
                </a:solidFill>
                <a:latin typeface="Helvetica" charset="0"/>
              </a:rPr>
              <a:t>Arunvinodh</a:t>
            </a:r>
            <a:r>
              <a:rPr lang="en-US" sz="1400" i="1" dirty="0" smtClean="0">
                <a:solidFill>
                  <a:schemeClr val="tx2"/>
                </a:solidFill>
                <a:latin typeface="Helvetica" charset="0"/>
              </a:rPr>
              <a:t> C</a:t>
            </a:r>
          </a:p>
          <a:p>
            <a:pPr algn="r"/>
            <a:r>
              <a:rPr lang="en-US" sz="1400" b="1" i="1" dirty="0" smtClean="0">
                <a:solidFill>
                  <a:schemeClr val="tx2"/>
                </a:solidFill>
                <a:latin typeface="Helvetica" charset="0"/>
              </a:rPr>
              <a:t>AP, CSE</a:t>
            </a:r>
            <a:endParaRPr lang="en-US" sz="1400" b="1" dirty="0"/>
          </a:p>
          <a:p>
            <a:endParaRPr lang="en-US" sz="1800" b="1" i="1" dirty="0">
              <a:solidFill>
                <a:schemeClr val="tx2"/>
              </a:solidFill>
            </a:endParaRPr>
          </a:p>
          <a:p>
            <a:endParaRPr lang="en-US" sz="1400" dirty="0"/>
          </a:p>
          <a:p>
            <a:endParaRPr lang="en-US" sz="1200" dirty="0"/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504825" y="1296988"/>
            <a:ext cx="8305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/>
              <a:t>CS308 Software Engineering and Project </a:t>
            </a:r>
            <a:r>
              <a:rPr lang="en-US" sz="3200" b="1" dirty="0" smtClean="0"/>
              <a:t>Management</a:t>
            </a:r>
            <a:endParaRPr lang="en-US" sz="3000" i="1" dirty="0">
              <a:solidFill>
                <a:schemeClr val="tx2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Capability Maturity Model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CMM</a:t>
            </a:r>
          </a:p>
          <a:p>
            <a:r>
              <a:rPr lang="en-US" dirty="0" smtClean="0"/>
              <a:t>Process Maturity Concepts</a:t>
            </a:r>
          </a:p>
          <a:p>
            <a:r>
              <a:rPr lang="en-US" dirty="0" smtClean="0"/>
              <a:t>CMM Levels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CMM?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609600"/>
            <a:ext cx="7772400" cy="3048000"/>
          </a:xfrm>
        </p:spPr>
        <p:txBody>
          <a:bodyPr/>
          <a:lstStyle/>
          <a:p>
            <a:r>
              <a:rPr lang="en-US" dirty="0"/>
              <a:t>CMM: Capability Maturity </a:t>
            </a:r>
            <a:r>
              <a:rPr lang="en-US" dirty="0" smtClean="0"/>
              <a:t>Model</a:t>
            </a:r>
          </a:p>
          <a:p>
            <a:r>
              <a:rPr lang="en-US" dirty="0" smtClean="0"/>
              <a:t>It is not a software process model/Software life cycle model</a:t>
            </a:r>
            <a:endParaRPr lang="en-US" dirty="0"/>
          </a:p>
          <a:p>
            <a:r>
              <a:rPr lang="en-US" dirty="0"/>
              <a:t>Developed by the Software Engineering Institute of the Carnegie Mellon University</a:t>
            </a:r>
          </a:p>
          <a:p>
            <a:r>
              <a:rPr lang="en-US" dirty="0" smtClean="0"/>
              <a:t>CMM is used to bench mark the maturity of an organization software process.</a:t>
            </a:r>
          </a:p>
          <a:p>
            <a:endParaRPr lang="en-US" dirty="0"/>
          </a:p>
        </p:txBody>
      </p:sp>
      <p:pic>
        <p:nvPicPr>
          <p:cNvPr id="5129" name="Picture 9" descr="C:\Users\USER\Desktop\logo\com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124200"/>
            <a:ext cx="2041525" cy="2041525"/>
          </a:xfrm>
          <a:prstGeom prst="rect">
            <a:avLst/>
          </a:prstGeom>
          <a:noFill/>
        </p:spPr>
      </p:pic>
      <p:pic>
        <p:nvPicPr>
          <p:cNvPr id="5135" name="Picture 15" descr="Hotel Icon – Free Download, PNG and Vect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048000"/>
            <a:ext cx="2095500" cy="2095501"/>
          </a:xfrm>
          <a:prstGeom prst="rect">
            <a:avLst/>
          </a:prstGeom>
          <a:noFill/>
        </p:spPr>
      </p:pic>
      <p:pic>
        <p:nvPicPr>
          <p:cNvPr id="5141" name="Picture 21" descr="Levels Icons - 9,920 free vector ico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3429000"/>
            <a:ext cx="1219200" cy="1219201"/>
          </a:xfrm>
          <a:prstGeom prst="rect">
            <a:avLst/>
          </a:prstGeom>
          <a:noFill/>
        </p:spPr>
      </p:pic>
      <p:pic>
        <p:nvPicPr>
          <p:cNvPr id="5145" name="Picture 25" descr="5 Star Rating Icon. Set Of Stars Rating. Customer Review With Gold Star Icon.  5 Stars And Half Assessment Of Customer In Flat Styl Stock Vector -  Illustration of design, statistics: 17202473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2800" y="3124200"/>
            <a:ext cx="1524000" cy="1828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CMM?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685800"/>
            <a:ext cx="7772400" cy="4114800"/>
          </a:xfrm>
        </p:spPr>
        <p:txBody>
          <a:bodyPr>
            <a:normAutofit/>
          </a:bodyPr>
          <a:lstStyle/>
          <a:p>
            <a:r>
              <a:rPr lang="en-US" dirty="0"/>
              <a:t>Describes an evolutionary improvement path for software organizations from an ad hoc, immature process to a mature, disciplined one.</a:t>
            </a:r>
          </a:p>
          <a:p>
            <a:r>
              <a:rPr lang="en-US" dirty="0"/>
              <a:t>Provides guidance on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to gain control of processes for developing and maintaining </a:t>
            </a:r>
            <a:r>
              <a:rPr lang="en-US" dirty="0" smtClean="0"/>
              <a:t>software</a:t>
            </a:r>
          </a:p>
          <a:p>
            <a:pPr lvl="1"/>
            <a:r>
              <a:rPr lang="en-US" dirty="0" smtClean="0"/>
              <a:t>how </a:t>
            </a:r>
            <a:r>
              <a:rPr lang="en-US" dirty="0"/>
              <a:t>to evolve toward a culture of software engineering and management excellence.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800600"/>
            <a:ext cx="8077200" cy="1371600"/>
          </a:xfrm>
        </p:spPr>
        <p:txBody>
          <a:bodyPr/>
          <a:lstStyle/>
          <a:p>
            <a:r>
              <a:rPr lang="en-US" dirty="0"/>
              <a:t>Process Maturity Concepts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4572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Software Process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set of activities, methods, practices, and transformations that people use to develop and maintain software </a:t>
            </a:r>
            <a:r>
              <a:rPr lang="en-US" sz="2400" dirty="0" smtClean="0"/>
              <a:t>products 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(</a:t>
            </a:r>
            <a:r>
              <a:rPr lang="en-US" dirty="0"/>
              <a:t>e.g., project plans, design documents, code, test cases, user manuals)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Software Process Capability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describes the range of expected results that can be achieved by following a software process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means of predicting the most likely outcomes to be expected from the next software project the organization undertakes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Maturity Concepts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Software Process Performance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actual results achieved by following a software process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Software Process </a:t>
            </a:r>
            <a:r>
              <a:rPr lang="en-US" sz="2800" dirty="0" smtClean="0"/>
              <a:t>Maturity/Assessment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extent to which a specific process is explicitly defined, managed, measured, controlled and effective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implies potential growth in </a:t>
            </a:r>
            <a:r>
              <a:rPr lang="en-US" sz="2400" dirty="0" smtClean="0"/>
              <a:t>capability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SEI-CMM can be used in TWO Ways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Capability Evaluation</a:t>
            </a:r>
          </a:p>
          <a:p>
            <a:pPr marL="777875" lvl="1" indent="-457200"/>
            <a:r>
              <a:rPr lang="en-US" dirty="0" smtClean="0"/>
              <a:t>Provide way to access the software process capability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Software Process </a:t>
            </a:r>
            <a:r>
              <a:rPr lang="en-US" dirty="0" smtClean="0"/>
              <a:t>Assessment/Maturity</a:t>
            </a:r>
            <a:endParaRPr lang="en-US" dirty="0" smtClean="0"/>
          </a:p>
          <a:p>
            <a:pPr marL="777875" lvl="1" indent="-457200"/>
            <a:r>
              <a:rPr lang="en-US" dirty="0" smtClean="0"/>
              <a:t>Used by an organization to improve the process capability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0"/>
            <a:ext cx="7924800" cy="1600200"/>
          </a:xfrm>
        </p:spPr>
        <p:txBody>
          <a:bodyPr>
            <a:normAutofit/>
          </a:bodyPr>
          <a:lstStyle/>
          <a:p>
            <a:r>
              <a:rPr lang="en-US" dirty="0"/>
              <a:t>What are the CMM Levels?</a:t>
            </a:r>
            <a:br>
              <a:rPr lang="en-US" dirty="0"/>
            </a:br>
            <a:r>
              <a:rPr lang="en-US" sz="3200" dirty="0"/>
              <a:t>(The five levels of software process maturity) 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/>
              <a:t>Maturity level indicates level of process capability:</a:t>
            </a:r>
          </a:p>
          <a:p>
            <a:pPr>
              <a:buFont typeface="Monotype Sorts" pitchFamily="2" charset="2"/>
              <a:buChar char="o"/>
            </a:pPr>
            <a:r>
              <a:rPr lang="en-US"/>
              <a:t>Initial</a:t>
            </a:r>
          </a:p>
          <a:p>
            <a:pPr>
              <a:buFont typeface="Monotype Sorts" pitchFamily="2" charset="2"/>
              <a:buChar char="o"/>
            </a:pPr>
            <a:r>
              <a:rPr lang="en-US"/>
              <a:t>Repeatable</a:t>
            </a:r>
          </a:p>
          <a:p>
            <a:pPr>
              <a:buFont typeface="Monotype Sorts" pitchFamily="2" charset="2"/>
              <a:buChar char="o"/>
            </a:pPr>
            <a:r>
              <a:rPr lang="en-US"/>
              <a:t>Defined</a:t>
            </a:r>
          </a:p>
          <a:p>
            <a:pPr>
              <a:buFont typeface="Monotype Sorts" pitchFamily="2" charset="2"/>
              <a:buChar char="o"/>
            </a:pPr>
            <a:r>
              <a:rPr lang="en-US"/>
              <a:t>Managed</a:t>
            </a:r>
          </a:p>
          <a:p>
            <a:pPr>
              <a:buFont typeface="Monotype Sorts" pitchFamily="2" charset="2"/>
              <a:buChar char="o"/>
            </a:pPr>
            <a:r>
              <a:rPr lang="en-US"/>
              <a:t>Optimizing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745137"/>
            <a:ext cx="2895600" cy="29901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2286000" y="838200"/>
          <a:ext cx="4716463" cy="4870450"/>
        </p:xfrm>
        <a:graphic>
          <a:graphicData uri="http://schemas.openxmlformats.org/presentationml/2006/ole">
            <p:oleObj spid="_x0000_s1026" name="Image" r:id="rId3" imgW="4266667" imgH="440634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Level 1: Initial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533400"/>
            <a:ext cx="79248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Initial : The software process is characterized as ad hoc, and occasionally even chaotic. 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Few </a:t>
            </a:r>
            <a:r>
              <a:rPr lang="en-US" sz="2800" dirty="0"/>
              <a:t>processes are defined, and success depends on individual effort.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At this level, frequently have difficulty making commitments that the staff can meet with an orderly process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Products developed are often over budget and schedule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Wide variations in cost, schedule, functionality and quality targets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Capability is a characteristic of the individuals, not of the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Level 2: Repeatable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457200"/>
            <a:ext cx="7772400" cy="3810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Basic process management processes are established to </a:t>
            </a:r>
            <a:r>
              <a:rPr lang="en-US" dirty="0">
                <a:solidFill>
                  <a:srgbClr val="FF0000"/>
                </a:solidFill>
              </a:rPr>
              <a:t>track</a:t>
            </a:r>
            <a:r>
              <a:rPr lang="en-US" dirty="0"/>
              <a:t> cost, schedule, and functionality.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/>
              <a:t>necessary process discipline is in place to repeat earlier successes on projects with similar applications.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Realistic project commitments based on results observed on previous projects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Software project standards are defined and faithfully followed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Processes may differ between projects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Process is disciplined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earlier successes can be repeated</a:t>
            </a:r>
          </a:p>
        </p:txBody>
      </p:sp>
      <p:pic>
        <p:nvPicPr>
          <p:cNvPr id="20486" name="Picture 6" descr="Free Icon | Web developme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3124200"/>
            <a:ext cx="1447801" cy="1447801"/>
          </a:xfrm>
          <a:prstGeom prst="rect">
            <a:avLst/>
          </a:prstGeom>
          <a:noFill/>
        </p:spPr>
      </p:pic>
      <p:pic>
        <p:nvPicPr>
          <p:cNvPr id="7" name="Picture 6" descr="Free Icon | Web developme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4572000"/>
            <a:ext cx="1447801" cy="1447801"/>
          </a:xfrm>
          <a:prstGeom prst="rect">
            <a:avLst/>
          </a:prstGeom>
          <a:noFill/>
        </p:spPr>
      </p:pic>
      <p:sp>
        <p:nvSpPr>
          <p:cNvPr id="8" name="Curved Right Arrow 7"/>
          <p:cNvSpPr/>
          <p:nvPr/>
        </p:nvSpPr>
        <p:spPr>
          <a:xfrm>
            <a:off x="6248400" y="3733800"/>
            <a:ext cx="914400" cy="17526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Level 3: Defined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685800"/>
            <a:ext cx="7543800" cy="2514600"/>
          </a:xfrm>
        </p:spPr>
        <p:txBody>
          <a:bodyPr/>
          <a:lstStyle/>
          <a:p>
            <a:r>
              <a:rPr lang="en-US" dirty="0" smtClean="0"/>
              <a:t>At this level the software process for both management and engineering activities are well defined and documented.</a:t>
            </a:r>
            <a:endParaRPr lang="en-US" dirty="0"/>
          </a:p>
        </p:txBody>
      </p:sp>
      <p:sp>
        <p:nvSpPr>
          <p:cNvPr id="19458" name="AutoShape 2" descr="Free Icon | Web develop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0" name="AutoShape 4" descr="Free Icon | Web develop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Free Icon | Web developme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810000"/>
            <a:ext cx="914400" cy="914400"/>
          </a:xfrm>
          <a:prstGeom prst="rect">
            <a:avLst/>
          </a:prstGeom>
          <a:noFill/>
        </p:spPr>
      </p:pic>
      <p:pic>
        <p:nvPicPr>
          <p:cNvPr id="19466" name="Picture 10" descr="C:\Users\USER\Desktop\Untitled-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3810000"/>
            <a:ext cx="2129527" cy="990518"/>
          </a:xfrm>
          <a:prstGeom prst="rect">
            <a:avLst/>
          </a:prstGeom>
          <a:noFill/>
        </p:spPr>
      </p:pic>
      <p:pic>
        <p:nvPicPr>
          <p:cNvPr id="19468" name="Picture 12" descr="Online Loan Application Icons - Download Free Vector Icons | Noun Projec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3733800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4: Managed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758952" y="1261536"/>
            <a:ext cx="3657600" cy="414864"/>
          </a:xfrm>
        </p:spPr>
        <p:txBody>
          <a:bodyPr/>
          <a:lstStyle/>
          <a:p>
            <a:r>
              <a:rPr lang="en-US" sz="2000" dirty="0" smtClean="0"/>
              <a:t>Software quality management</a:t>
            </a:r>
            <a:endParaRPr lang="en-US" sz="20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758952" y="1981200"/>
            <a:ext cx="3657600" cy="3048000"/>
          </a:xfrm>
        </p:spPr>
        <p:txBody>
          <a:bodyPr/>
          <a:lstStyle/>
          <a:p>
            <a:r>
              <a:rPr lang="en-US" sz="1800" dirty="0" smtClean="0"/>
              <a:t>Management can effectively controlled the software development effort using precise measurement</a:t>
            </a:r>
          </a:p>
          <a:p>
            <a:r>
              <a:rPr lang="en-US" sz="1800" dirty="0" smtClean="0"/>
              <a:t>At this level set a quantitative quality goals for both software process and maintenance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5152" y="1261536"/>
            <a:ext cx="3657600" cy="414864"/>
          </a:xfrm>
        </p:spPr>
        <p:txBody>
          <a:bodyPr/>
          <a:lstStyle/>
          <a:p>
            <a:r>
              <a:rPr lang="en-US" sz="1800" dirty="0" smtClean="0"/>
              <a:t>Quantitative process management</a:t>
            </a:r>
            <a:endParaRPr lang="en-US" sz="18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152" y="1981200"/>
            <a:ext cx="3657600" cy="3048000"/>
          </a:xfrm>
        </p:spPr>
        <p:txBody>
          <a:bodyPr/>
          <a:lstStyle/>
          <a:p>
            <a:r>
              <a:rPr lang="en-US" sz="1800" dirty="0" smtClean="0"/>
              <a:t>At this maturity level the performance of the processes is controlled using the statistical and other quantitative techniques and is quantitatively predictable</a:t>
            </a:r>
          </a:p>
          <a:p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2362200" y="609600"/>
            <a:ext cx="4928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Work is quantitatively controlled</a:t>
            </a:r>
          </a:p>
        </p:txBody>
      </p:sp>
      <p:pic>
        <p:nvPicPr>
          <p:cNvPr id="18434" name="Picture 2" descr="Free Business Growth Chart PNG Transparent Images, Download Free Business  Growth Chart PNG Transparent Images png images, Free ClipArts on Clipart  Libra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3429000"/>
            <a:ext cx="2667000" cy="1953369"/>
          </a:xfrm>
          <a:prstGeom prst="rect">
            <a:avLst/>
          </a:prstGeom>
          <a:noFill/>
        </p:spPr>
      </p:pic>
      <p:sp>
        <p:nvSpPr>
          <p:cNvPr id="12" name="Flowchart: Process 11"/>
          <p:cNvSpPr/>
          <p:nvPr/>
        </p:nvSpPr>
        <p:spPr>
          <a:xfrm>
            <a:off x="7924800" y="3276600"/>
            <a:ext cx="76200" cy="2590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Level 5: Optimizing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685800"/>
            <a:ext cx="7772400" cy="3886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Continuous process improvement </a:t>
            </a:r>
            <a:r>
              <a:rPr lang="en-US" dirty="0"/>
              <a:t>is enabled by quantitative feedback from the process and from piloting innovative ideas and technologies.</a:t>
            </a:r>
          </a:p>
          <a:p>
            <a:pPr>
              <a:lnSpc>
                <a:spcPct val="90000"/>
              </a:lnSpc>
            </a:pPr>
            <a:r>
              <a:rPr lang="en-US" dirty="0"/>
              <a:t>Goal is to </a:t>
            </a:r>
            <a:r>
              <a:rPr lang="en-US" dirty="0">
                <a:solidFill>
                  <a:srgbClr val="FF0000"/>
                </a:solidFill>
              </a:rPr>
              <a:t>prevent the occurrence of defects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Data </a:t>
            </a:r>
            <a:r>
              <a:rPr lang="en-US" dirty="0"/>
              <a:t>on process effectiveness used for cost benefit analysis of </a:t>
            </a:r>
            <a:r>
              <a:rPr lang="en-US" dirty="0">
                <a:solidFill>
                  <a:srgbClr val="FF0000"/>
                </a:solidFill>
              </a:rPr>
              <a:t>new technologies </a:t>
            </a:r>
            <a:r>
              <a:rPr lang="en-US" dirty="0"/>
              <a:t>and proposed process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CMM</a:t>
            </a:r>
          </a:p>
          <a:p>
            <a:r>
              <a:rPr lang="en-US" dirty="0" smtClean="0"/>
              <a:t>Process Maturity Concepts</a:t>
            </a:r>
          </a:p>
          <a:p>
            <a:r>
              <a:rPr lang="en-US" dirty="0" smtClean="0"/>
              <a:t>CMM Levels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23000</TotalTime>
  <Words>613</Words>
  <Application>Microsoft Macintosh PowerPoint</Application>
  <PresentationFormat>On-screen Show (4:3)</PresentationFormat>
  <Paragraphs>91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NewsPrint</vt:lpstr>
      <vt:lpstr>Image</vt:lpstr>
      <vt:lpstr>Module II</vt:lpstr>
      <vt:lpstr>Module II</vt:lpstr>
      <vt:lpstr>Capability Maturity Model</vt:lpstr>
      <vt:lpstr>Contents</vt:lpstr>
      <vt:lpstr>What is CMM?</vt:lpstr>
      <vt:lpstr>What is CMM?</vt:lpstr>
      <vt:lpstr>Process Maturity Concepts</vt:lpstr>
      <vt:lpstr>Process Maturity Concepts</vt:lpstr>
      <vt:lpstr>SEI-CMM can be used in TWO Ways </vt:lpstr>
      <vt:lpstr>What are the CMM Levels? (The five levels of software process maturity) </vt:lpstr>
      <vt:lpstr>Slide 11</vt:lpstr>
      <vt:lpstr>Level 1: Initial</vt:lpstr>
      <vt:lpstr>Level 2: Repeatable</vt:lpstr>
      <vt:lpstr>Level 3: Defined</vt:lpstr>
      <vt:lpstr>Level 4: Managed</vt:lpstr>
      <vt:lpstr>Level 5: Optimizing</vt:lpstr>
      <vt:lpstr>Summary</vt:lpstr>
    </vt:vector>
  </TitlesOfParts>
  <Company>RS Pressman &amp; Associates,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Set to accompany Web Engineering: A Practitioner Approach</dc:title>
  <dc:creator>Roger Pressman</dc:creator>
  <cp:lastModifiedBy>USER</cp:lastModifiedBy>
  <cp:revision>254</cp:revision>
  <dcterms:created xsi:type="dcterms:W3CDTF">2011-04-14T19:19:04Z</dcterms:created>
  <dcterms:modified xsi:type="dcterms:W3CDTF">2021-04-23T05:53:35Z</dcterms:modified>
</cp:coreProperties>
</file>